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62" r:id="rId5"/>
    <p:sldId id="260" r:id="rId6"/>
    <p:sldId id="259" r:id="rId7"/>
    <p:sldId id="263" r:id="rId8"/>
    <p:sldId id="264" r:id="rId9"/>
    <p:sldId id="265" r:id="rId10"/>
    <p:sldId id="266" r:id="rId11"/>
    <p:sldId id="278" r:id="rId12"/>
    <p:sldId id="279" r:id="rId13"/>
    <p:sldId id="280" r:id="rId14"/>
    <p:sldId id="267" r:id="rId15"/>
    <p:sldId id="270" r:id="rId16"/>
    <p:sldId id="271" r:id="rId17"/>
    <p:sldId id="272" r:id="rId18"/>
    <p:sldId id="273" r:id="rId19"/>
    <p:sldId id="285" r:id="rId20"/>
    <p:sldId id="281" r:id="rId21"/>
    <p:sldId id="282" r:id="rId22"/>
    <p:sldId id="283" r:id="rId23"/>
    <p:sldId id="284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9" r:id="rId36"/>
    <p:sldId id="298" r:id="rId37"/>
    <p:sldId id="297" r:id="rId38"/>
    <p:sldId id="300" r:id="rId39"/>
    <p:sldId id="275" r:id="rId40"/>
    <p:sldId id="276" r:id="rId41"/>
    <p:sldId id="277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36" autoAdjust="0"/>
    <p:restoredTop sz="76397" autoAdjust="0"/>
  </p:normalViewPr>
  <p:slideViewPr>
    <p:cSldViewPr snapToGrid="0" snapToObjects="1">
      <p:cViewPr varScale="1">
        <p:scale>
          <a:sx n="123" d="100"/>
          <a:sy n="123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79971-F20B-6E47-8DC0-BF531696BBC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CCA56-38DC-E04B-96A9-F20D543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20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I’m Martin</a:t>
            </a:r>
          </a:p>
          <a:p>
            <a:r>
              <a:rPr lang="en-GB" dirty="0" smtClean="0"/>
              <a:t>We’re here to learn to code</a:t>
            </a:r>
          </a:p>
          <a:p>
            <a:r>
              <a:rPr lang="en-GB" dirty="0" smtClean="0"/>
              <a:t>Has anyone done any coding before?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4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Talk about html – html doc contains head / body… tags…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47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Until 11.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8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Explain will talk through the coding.</a:t>
            </a:r>
          </a:p>
          <a:p>
            <a:endParaRPr lang="en-GB" dirty="0" smtClean="0"/>
          </a:p>
          <a:p>
            <a:r>
              <a:rPr lang="en-GB" smtClean="0"/>
              <a:t>Safe search.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02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Test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645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EXPAND</a:t>
            </a:r>
          </a:p>
          <a:p>
            <a:r>
              <a:rPr lang="en-US" dirty="0" smtClean="0"/>
              <a:t>Angry birds</a:t>
            </a:r>
          </a:p>
          <a:p>
            <a:r>
              <a:rPr lang="en-US" dirty="0" smtClean="0"/>
              <a:t>An OS (</a:t>
            </a:r>
            <a:r>
              <a:rPr lang="en-US" dirty="0" err="1" smtClean="0"/>
              <a:t>meego</a:t>
            </a:r>
            <a:r>
              <a:rPr lang="en-US" dirty="0" smtClean="0"/>
              <a:t>?)</a:t>
            </a:r>
          </a:p>
          <a:p>
            <a:r>
              <a:rPr lang="en-US" dirty="0" smtClean="0"/>
              <a:t>Spaced invaders</a:t>
            </a:r>
          </a:p>
          <a:p>
            <a:r>
              <a:rPr lang="en-US" dirty="0" smtClean="0"/>
              <a:t>websites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48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57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71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Tell me about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“6”</a:t>
            </a:r>
            <a:r>
              <a:rPr lang="en-US" dirty="0" smtClean="0">
                <a:latin typeface="Consolas"/>
                <a:cs typeface="Consolas"/>
              </a:rPr>
              <a:t> !=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6</a:t>
            </a:r>
          </a:p>
          <a:p>
            <a:endParaRPr lang="en-US" dirty="0" smtClean="0">
              <a:solidFill>
                <a:srgbClr val="0000FF"/>
              </a:solidFill>
              <a:latin typeface="Consolas"/>
              <a:cs typeface="Consolas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Next</a:t>
            </a:r>
            <a:r>
              <a:rPr lang="en-US" baseline="0" dirty="0" smtClean="0">
                <a:solidFill>
                  <a:srgbClr val="0000FF"/>
                </a:solidFill>
                <a:latin typeface="Consolas"/>
                <a:cs typeface="Consolas"/>
              </a:rPr>
              <a:t> slide at 9.50 / 9.55 </a:t>
            </a:r>
            <a:r>
              <a:rPr lang="en-US" baseline="0" dirty="0" err="1" smtClean="0">
                <a:solidFill>
                  <a:srgbClr val="0000FF"/>
                </a:solidFill>
                <a:latin typeface="Consolas"/>
                <a:cs typeface="Consolas"/>
              </a:rPr>
              <a:t>ish</a:t>
            </a:r>
            <a:r>
              <a:rPr lang="en-US" baseline="0" dirty="0" smtClean="0">
                <a:solidFill>
                  <a:srgbClr val="0000FF"/>
                </a:solidFill>
                <a:latin typeface="Consolas"/>
                <a:cs typeface="Consolas"/>
              </a:rPr>
              <a:t> but can extend with </a:t>
            </a:r>
            <a:r>
              <a:rPr lang="en-US" baseline="0" dirty="0" err="1" smtClean="0">
                <a:solidFill>
                  <a:srgbClr val="0000FF"/>
                </a:solidFill>
                <a:latin typeface="Consolas"/>
                <a:cs typeface="Consolas"/>
              </a:rPr>
              <a:t>codecademy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65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Note </a:t>
            </a:r>
            <a:r>
              <a:rPr lang="en-US" i="1" dirty="0" err="1" smtClean="0"/>
              <a:t>var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Note assignment operator</a:t>
            </a:r>
          </a:p>
          <a:p>
            <a:endParaRPr lang="en-US" i="1" dirty="0" smtClean="0"/>
          </a:p>
          <a:p>
            <a:r>
              <a:rPr lang="en-US" i="1" dirty="0" smtClean="0"/>
              <a:t>Discuss alert</a:t>
            </a:r>
            <a:r>
              <a:rPr lang="en-US" i="1" baseline="0" dirty="0" smtClean="0"/>
              <a:t> line function / string / + / semicolon / comment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(alert / quote marks / +’s, semi-colon, comment mark)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5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does ! Mean?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92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Brackets must</a:t>
            </a:r>
            <a:r>
              <a:rPr lang="en-GB" baseline="0" dirty="0" smtClean="0"/>
              <a:t> balance</a:t>
            </a:r>
          </a:p>
          <a:p>
            <a:endParaRPr lang="en-GB" baseline="0" dirty="0" smtClean="0"/>
          </a:p>
          <a:p>
            <a:r>
              <a:rPr lang="en-GB" baseline="0" dirty="0" smtClean="0"/>
              <a:t>French braces wrap the actions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61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03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do these output?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CA56-38DC-E04B-96A9-F20D54331D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12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8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8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28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0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0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6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9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3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0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72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9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51211-FBD1-D142-B531-27B43E79C90D}" type="datetimeFigureOut">
              <a:rPr lang="en-US" smtClean="0"/>
              <a:t>12/03/2013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A3A6C-37BF-084E-8BF4-F383CBC36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1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rgbClr val="7F7F7F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Helvetica Neue Light"/>
          <a:ea typeface="+mn-ea"/>
          <a:cs typeface="Helvetica Neue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Helvetica Neue Light"/>
          <a:ea typeface="+mn-ea"/>
          <a:cs typeface="Helvetica Neue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Helvetica Neue Light"/>
          <a:ea typeface="+mn-ea"/>
          <a:cs typeface="Helvetica Neue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Helvetica Neue Light"/>
          <a:ea typeface="+mn-ea"/>
          <a:cs typeface="Helvetica Neue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Helvetica Neue Light"/>
          <a:ea typeface="+mn-ea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jsbin.com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codecademy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Kids Code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Bewdley Primary School </a:t>
            </a:r>
          </a:p>
          <a:p>
            <a:r>
              <a:rPr lang="en-US" dirty="0" smtClean="0"/>
              <a:t>22</a:t>
            </a:r>
            <a:r>
              <a:rPr lang="en-US" baseline="30000" dirty="0" smtClean="0"/>
              <a:t>nd</a:t>
            </a:r>
            <a:r>
              <a:rPr lang="en-US" dirty="0" smtClean="0"/>
              <a:t> February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255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-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4652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The comparison operator          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						==</a:t>
            </a:r>
          </a:p>
          <a:p>
            <a:pPr marL="457200" lvl="1" indent="0">
              <a:buNone/>
            </a:pPr>
            <a:r>
              <a:rPr lang="en-US" dirty="0" smtClean="0"/>
              <a:t>is not the same as the assignment operator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						=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Other operators					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						&gt;, &lt; ,&gt;= ,!=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7216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- 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  <a:latin typeface="Consolas"/>
                <a:cs typeface="Consolas"/>
              </a:rPr>
              <a:t>If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“Martin” </a:t>
            </a:r>
            <a:r>
              <a:rPr lang="en-US" dirty="0" smtClean="0">
                <a:latin typeface="Consolas"/>
                <a:cs typeface="Consolas"/>
              </a:rPr>
              <a:t>== </a:t>
            </a:r>
            <a:r>
              <a:rPr lang="en-US" dirty="0" err="1" smtClean="0">
                <a:latin typeface="Consolas"/>
                <a:cs typeface="Consolas"/>
              </a:rPr>
              <a:t>myName</a:t>
            </a:r>
            <a:r>
              <a:rPr lang="en-US" dirty="0" smtClean="0">
                <a:latin typeface="Consolas"/>
                <a:cs typeface="Consolas"/>
              </a:rPr>
              <a:t>) </a:t>
            </a:r>
            <a:r>
              <a:rPr lang="en-US" dirty="0">
                <a:latin typeface="Consolas"/>
                <a:cs typeface="Consolas"/>
              </a:rPr>
              <a:t>{ 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alert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“Hi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there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!”</a:t>
            </a:r>
            <a:r>
              <a:rPr lang="en-US" dirty="0" smtClean="0">
                <a:latin typeface="Consolas"/>
                <a:cs typeface="Consolas"/>
              </a:rPr>
              <a:t>)</a:t>
            </a:r>
            <a:r>
              <a:rPr lang="en-US" dirty="0">
                <a:latin typeface="Consolas"/>
                <a:cs typeface="Consolas"/>
              </a:rPr>
              <a:t>; 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} else {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alert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“Get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lost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!”</a:t>
            </a:r>
            <a:r>
              <a:rPr lang="en-US" dirty="0" smtClean="0">
                <a:latin typeface="Consolas"/>
                <a:cs typeface="Consolas"/>
              </a:rPr>
              <a:t>)</a:t>
            </a:r>
            <a:r>
              <a:rPr lang="en-US" dirty="0">
                <a:latin typeface="Consolas"/>
                <a:cs typeface="Consolas"/>
              </a:rPr>
              <a:t>;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39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- Booleans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Boolean (true / false)</a:t>
            </a:r>
          </a:p>
          <a:p>
            <a:pPr marL="57150" indent="0">
              <a:buNone/>
            </a:pPr>
            <a:endParaRPr lang="en-US" dirty="0" smtClean="0">
              <a:latin typeface="Consolas"/>
              <a:cs typeface="Consolas"/>
            </a:endParaRPr>
          </a:p>
          <a:p>
            <a:pPr marL="57150" indent="0">
              <a:buNone/>
            </a:pPr>
            <a:r>
              <a:rPr lang="en-US" dirty="0" smtClean="0">
                <a:solidFill>
                  <a:srgbClr val="000090"/>
                </a:solidFill>
                <a:latin typeface="Consolas"/>
                <a:cs typeface="Consolas"/>
              </a:rPr>
              <a:t>if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myBool</a:t>
            </a:r>
            <a:r>
              <a:rPr lang="en-US" dirty="0">
                <a:latin typeface="Consolas"/>
                <a:cs typeface="Consolas"/>
              </a:rPr>
              <a:t>) {… }  </a:t>
            </a:r>
            <a:endParaRPr lang="en-US" dirty="0" smtClean="0">
              <a:latin typeface="Consolas"/>
              <a:cs typeface="Consolas"/>
            </a:endParaRPr>
          </a:p>
          <a:p>
            <a:pPr marL="57150" indent="0">
              <a:buNone/>
            </a:pPr>
            <a:r>
              <a:rPr lang="en-US" dirty="0" smtClean="0">
                <a:cs typeface="Consolas"/>
              </a:rPr>
              <a:t>	Is </a:t>
            </a:r>
            <a:r>
              <a:rPr lang="en-US" dirty="0">
                <a:cs typeface="Consolas"/>
              </a:rPr>
              <a:t>the same as </a:t>
            </a:r>
          </a:p>
          <a:p>
            <a:pPr marL="57150" indent="0">
              <a:buNone/>
            </a:pPr>
            <a:r>
              <a:rPr lang="en-US" dirty="0" smtClean="0">
                <a:solidFill>
                  <a:srgbClr val="000090"/>
                </a:solidFill>
                <a:latin typeface="Consolas"/>
                <a:cs typeface="Consolas"/>
              </a:rPr>
              <a:t>if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true</a:t>
            </a:r>
            <a:r>
              <a:rPr lang="en-US" dirty="0">
                <a:latin typeface="Consolas"/>
                <a:cs typeface="Consolas"/>
              </a:rPr>
              <a:t> == </a:t>
            </a:r>
            <a:r>
              <a:rPr lang="en-US" dirty="0" err="1">
                <a:latin typeface="Consolas"/>
                <a:cs typeface="Consolas"/>
              </a:rPr>
              <a:t>myBool</a:t>
            </a:r>
            <a:r>
              <a:rPr lang="en-US" dirty="0">
                <a:latin typeface="Consolas"/>
                <a:cs typeface="Consolas"/>
              </a:rPr>
              <a:t>) {… }.</a:t>
            </a:r>
          </a:p>
        </p:txBody>
      </p:sp>
    </p:spTree>
    <p:extLst>
      <p:ext uri="{BB962C8B-B14F-4D97-AF65-F5344CB8AC3E}">
        <p14:creationId xmlns:p14="http://schemas.microsoft.com/office/powerpoint/2010/main" val="1995832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-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switch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myName</a:t>
            </a:r>
            <a:r>
              <a:rPr lang="en-US" dirty="0">
                <a:latin typeface="Consolas"/>
                <a:cs typeface="Consolas"/>
              </a:rPr>
              <a:t>)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{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case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“Martin”</a:t>
            </a:r>
            <a:r>
              <a:rPr lang="en-US" dirty="0" smtClean="0">
                <a:latin typeface="Consolas"/>
                <a:cs typeface="Consolas"/>
              </a:rPr>
              <a:t>:</a:t>
            </a:r>
            <a:r>
              <a:rPr lang="en-US" dirty="0">
                <a:latin typeface="Consolas"/>
                <a:cs typeface="Consolas"/>
              </a:rPr>
              <a:t/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alert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“Hi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there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!”</a:t>
            </a:r>
            <a:r>
              <a:rPr lang="en-US" dirty="0" smtClean="0">
                <a:latin typeface="Consolas"/>
                <a:cs typeface="Consolas"/>
              </a:rPr>
              <a:t>)</a:t>
            </a:r>
            <a:r>
              <a:rPr lang="en-US" dirty="0">
                <a:latin typeface="Consolas"/>
                <a:cs typeface="Consolas"/>
              </a:rPr>
              <a:t>; 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break;</a:t>
            </a:r>
            <a:r>
              <a:rPr lang="en-US" dirty="0">
                <a:latin typeface="Consolas"/>
                <a:cs typeface="Consolas"/>
              </a:rPr>
              <a:t/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case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Mr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Roper”</a:t>
            </a:r>
            <a:r>
              <a:rPr lang="en-US" dirty="0" smtClean="0">
                <a:latin typeface="Consolas"/>
                <a:cs typeface="Consolas"/>
              </a:rPr>
              <a:t>:</a:t>
            </a:r>
            <a:r>
              <a:rPr lang="en-US" dirty="0">
                <a:latin typeface="Consolas"/>
                <a:cs typeface="Consolas"/>
              </a:rPr>
              <a:t/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alert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“Sorry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sir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…”</a:t>
            </a:r>
            <a:r>
              <a:rPr lang="en-US" dirty="0" smtClean="0">
                <a:latin typeface="Consolas"/>
                <a:cs typeface="Consolas"/>
              </a:rPr>
              <a:t>)</a:t>
            </a:r>
            <a:r>
              <a:rPr lang="en-US" dirty="0">
                <a:latin typeface="Consolas"/>
                <a:cs typeface="Consolas"/>
              </a:rPr>
              <a:t>;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break;</a:t>
            </a:r>
            <a:r>
              <a:rPr lang="en-US" dirty="0">
                <a:latin typeface="Consolas"/>
                <a:cs typeface="Consolas"/>
              </a:rPr>
              <a:t/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default</a:t>
            </a:r>
            <a:r>
              <a:rPr lang="en-US" dirty="0">
                <a:latin typeface="Consolas"/>
                <a:cs typeface="Consolas"/>
              </a:rPr>
              <a:t>: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alert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“Get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lost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!”</a:t>
            </a:r>
            <a:r>
              <a:rPr lang="en-US" dirty="0" smtClean="0">
                <a:latin typeface="Consolas"/>
                <a:cs typeface="Consolas"/>
              </a:rPr>
              <a:t>)</a:t>
            </a:r>
            <a:r>
              <a:rPr lang="en-US" dirty="0">
                <a:latin typeface="Consolas"/>
                <a:cs typeface="Consolas"/>
              </a:rPr>
              <a:t>;</a:t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>
                <a:latin typeface="Consolas"/>
                <a:cs typeface="Consolas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64303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for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1</a:t>
            </a:r>
            <a:r>
              <a:rPr lang="en-US" dirty="0" smtClean="0">
                <a:latin typeface="Consolas"/>
                <a:cs typeface="Consolas"/>
              </a:rPr>
              <a:t>;</a:t>
            </a:r>
            <a:r>
              <a:rPr lang="en-US" dirty="0">
                <a:latin typeface="Consolas"/>
                <a:cs typeface="Consolas"/>
              </a:rPr>
              <a:t>i&lt;</a:t>
            </a:r>
            <a:r>
              <a:rPr lang="en-US" dirty="0" smtClean="0">
                <a:latin typeface="Consolas"/>
                <a:cs typeface="Consolas"/>
              </a:rPr>
              <a:t>=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5</a:t>
            </a:r>
            <a:r>
              <a:rPr lang="en-US" dirty="0" smtClean="0">
                <a:latin typeface="Consolas"/>
                <a:cs typeface="Consolas"/>
              </a:rPr>
              <a:t>;</a:t>
            </a:r>
            <a:r>
              <a:rPr lang="en-US" dirty="0">
                <a:latin typeface="Consolas"/>
                <a:cs typeface="Consolas"/>
              </a:rPr>
              <a:t>i++</a:t>
            </a:r>
            <a:r>
              <a:rPr lang="en-US" dirty="0" smtClean="0">
                <a:latin typeface="Consolas"/>
                <a:cs typeface="Consolas"/>
              </a:rPr>
              <a:t>)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{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000090"/>
                </a:solidFill>
                <a:latin typeface="Consolas"/>
                <a:cs typeface="Consolas"/>
              </a:rPr>
              <a:t>document</a:t>
            </a:r>
            <a:r>
              <a:rPr lang="en-US" dirty="0" err="1" smtClean="0">
                <a:latin typeface="Consolas"/>
                <a:cs typeface="Consolas"/>
              </a:rPr>
              <a:t>.</a:t>
            </a:r>
            <a:r>
              <a:rPr lang="en-US" dirty="0" err="1" smtClean="0">
                <a:solidFill>
                  <a:srgbClr val="000090"/>
                </a:solidFill>
                <a:latin typeface="Consolas"/>
                <a:cs typeface="Consolas"/>
              </a:rPr>
              <a:t>write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+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 potato”</a:t>
            </a:r>
            <a:r>
              <a:rPr lang="en-US" dirty="0" smtClean="0">
                <a:latin typeface="Consolas"/>
                <a:cs typeface="Consolas"/>
              </a:rPr>
              <a:t>);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000090"/>
                </a:solidFill>
                <a:latin typeface="Consolas"/>
                <a:cs typeface="Consolas"/>
              </a:rPr>
              <a:t>document</a:t>
            </a:r>
            <a:r>
              <a:rPr lang="en-US" dirty="0" err="1" smtClean="0">
                <a:latin typeface="Consolas"/>
                <a:cs typeface="Consolas"/>
              </a:rPr>
              <a:t>.</a:t>
            </a:r>
            <a:r>
              <a:rPr lang="en-US" dirty="0" err="1" smtClean="0">
                <a:solidFill>
                  <a:srgbClr val="000090"/>
                </a:solidFill>
                <a:latin typeface="Consolas"/>
                <a:cs typeface="Consolas"/>
              </a:rPr>
              <a:t>write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“&lt;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br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/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&gt;”</a:t>
            </a:r>
            <a:r>
              <a:rPr lang="en-US" dirty="0" smtClean="0">
                <a:latin typeface="Consolas"/>
                <a:cs typeface="Consolas"/>
              </a:rPr>
              <a:t>);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/>
              <a:cs typeface="Consolas"/>
            </a:endParaRPr>
          </a:p>
          <a:p>
            <a:pPr marL="0" indent="0">
              <a:buNone/>
            </a:pPr>
            <a:endParaRPr lang="en-US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90"/>
                </a:solidFill>
                <a:latin typeface="Consolas"/>
                <a:cs typeface="Consolas"/>
              </a:rPr>
              <a:t>while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&lt;=</a:t>
            </a:r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5</a:t>
            </a:r>
            <a:r>
              <a:rPr lang="en-US" dirty="0" smtClean="0">
                <a:latin typeface="Consolas"/>
                <a:cs typeface="Consolas"/>
              </a:rPr>
              <a:t>)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{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000090"/>
                </a:solidFill>
                <a:latin typeface="Consolas"/>
                <a:cs typeface="Consolas"/>
              </a:rPr>
              <a:t>document</a:t>
            </a:r>
            <a:r>
              <a:rPr lang="en-US" dirty="0" err="1" smtClean="0">
                <a:latin typeface="Consolas"/>
                <a:cs typeface="Consolas"/>
              </a:rPr>
              <a:t>.</a:t>
            </a:r>
            <a:r>
              <a:rPr lang="en-US" dirty="0" err="1" smtClean="0">
                <a:solidFill>
                  <a:srgbClr val="000090"/>
                </a:solidFill>
                <a:latin typeface="Consolas"/>
                <a:cs typeface="Consolas"/>
              </a:rPr>
              <a:t>write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“The number is ”</a:t>
            </a:r>
            <a:r>
              <a:rPr lang="en-US" dirty="0" smtClean="0">
                <a:latin typeface="Consolas"/>
                <a:cs typeface="Consolas"/>
              </a:rPr>
              <a:t> + 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);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000090"/>
                </a:solidFill>
                <a:latin typeface="Consolas"/>
                <a:cs typeface="Consolas"/>
              </a:rPr>
              <a:t>document</a:t>
            </a:r>
            <a:r>
              <a:rPr lang="en-US" dirty="0" err="1" smtClean="0">
                <a:latin typeface="Consolas"/>
                <a:cs typeface="Consolas"/>
              </a:rPr>
              <a:t>.</a:t>
            </a:r>
            <a:r>
              <a:rPr lang="en-US" dirty="0" err="1" smtClean="0">
                <a:solidFill>
                  <a:srgbClr val="000090"/>
                </a:solidFill>
                <a:latin typeface="Consolas"/>
                <a:cs typeface="Consolas"/>
              </a:rPr>
              <a:t>write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“&lt;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br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/&gt;”</a:t>
            </a:r>
            <a:r>
              <a:rPr lang="en-US" dirty="0" smtClean="0">
                <a:latin typeface="Consolas"/>
                <a:cs typeface="Consolas"/>
              </a:rPr>
              <a:t>);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++</a:t>
            </a:r>
            <a:r>
              <a:rPr lang="en-US" dirty="0" smtClean="0">
                <a:latin typeface="Consolas"/>
                <a:cs typeface="Consolas"/>
              </a:rPr>
              <a:t>;</a:t>
            </a:r>
            <a:br>
              <a:rPr lang="en-US" dirty="0" smtClean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56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(and a bit of HTML)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&lt;html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head&gt;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script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type=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"text/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javascript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1400" dirty="0"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function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 err="1">
                <a:solidFill>
                  <a:srgbClr val="000090"/>
                </a:solidFill>
                <a:latin typeface="Consolas"/>
                <a:cs typeface="Consolas"/>
              </a:rPr>
              <a:t>displaymessage</a:t>
            </a:r>
            <a:r>
              <a:rPr lang="en-US" sz="1400" dirty="0">
                <a:latin typeface="Consolas"/>
                <a:cs typeface="Consolas"/>
              </a:rPr>
              <a:t>()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{</a:t>
            </a:r>
            <a:endParaRPr lang="en-US" sz="1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								</a:t>
            </a:r>
            <a:r>
              <a:rPr lang="en-US" sz="1400" dirty="0" smtClean="0">
                <a:solidFill>
                  <a:srgbClr val="000090"/>
                </a:solidFill>
                <a:latin typeface="Consolas"/>
                <a:cs typeface="Consolas"/>
              </a:rPr>
              <a:t>				    alert</a:t>
            </a:r>
            <a:r>
              <a:rPr lang="en-US" sz="1400" dirty="0" smtClean="0">
                <a:latin typeface="Consolas"/>
                <a:cs typeface="Consolas"/>
              </a:rPr>
              <a:t>(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“Hello Bewdley!”</a:t>
            </a:r>
            <a:r>
              <a:rPr lang="en-US" sz="1400" dirty="0" smtClean="0">
                <a:latin typeface="Consolas"/>
                <a:cs typeface="Consolas"/>
              </a:rPr>
              <a:t>)</a:t>
            </a:r>
            <a:r>
              <a:rPr lang="en-US" sz="1400" dirty="0">
                <a:latin typeface="Consolas"/>
                <a:cs typeface="Consolas"/>
              </a:rPr>
              <a:t>;</a:t>
            </a:r>
          </a:p>
          <a:p>
            <a:pPr marL="400050" lvl="1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 }</a:t>
            </a:r>
            <a:endParaRPr lang="en-US" sz="1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/script&gt;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	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/head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  <a:endParaRPr lang="en-US" sz="1400" dirty="0">
              <a:solidFill>
                <a:srgbClr val="660066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	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body&gt;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			 	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form&gt;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				 		 	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input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type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“button”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value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“Click 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me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!”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 err="1">
                <a:solidFill>
                  <a:srgbClr val="FF6600"/>
                </a:solidFill>
                <a:latin typeface="Consolas"/>
                <a:cs typeface="Consolas"/>
              </a:rPr>
              <a:t>onclick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displaymessage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(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)”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/&gt;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			 	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/form&gt;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	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/body&gt;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75227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that’s the basics.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 to </a:t>
            </a:r>
            <a:r>
              <a:rPr lang="en-US" dirty="0">
                <a:hlinkClick r:id="rId3"/>
              </a:rPr>
              <a:t>http://jsbin.com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Play / practice.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37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web-app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Making an image gallery web-app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Flickr as a data source</a:t>
            </a:r>
          </a:p>
        </p:txBody>
      </p:sp>
    </p:spTree>
    <p:extLst>
      <p:ext uri="{BB962C8B-B14F-4D97-AF65-F5344CB8AC3E}">
        <p14:creationId xmlns:p14="http://schemas.microsoft.com/office/powerpoint/2010/main" val="842113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 your computer desktop right click and select “New Document”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Call it “</a:t>
            </a:r>
            <a:r>
              <a:rPr lang="en-US" dirty="0" err="1" smtClean="0"/>
              <a:t>anythingyoulike.html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Right click and select:</a:t>
            </a:r>
          </a:p>
          <a:p>
            <a:pPr lvl="1"/>
            <a:r>
              <a:rPr lang="en-US" dirty="0" smtClean="0"/>
              <a:t>Open With…</a:t>
            </a:r>
          </a:p>
          <a:p>
            <a:pPr lvl="1"/>
            <a:r>
              <a:rPr lang="en-US" dirty="0" smtClean="0"/>
              <a:t>Notepad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809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cku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06" y="456540"/>
            <a:ext cx="6595948" cy="52530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31147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9.00-9.15 			Orientation (AC)</a:t>
            </a:r>
          </a:p>
          <a:p>
            <a:pPr marL="0" indent="0">
              <a:buNone/>
            </a:pPr>
            <a:r>
              <a:rPr lang="en-US" sz="2400" dirty="0" smtClean="0"/>
              <a:t>9.15-9.30 			Introduction</a:t>
            </a:r>
          </a:p>
          <a:p>
            <a:pPr marL="0" indent="0">
              <a:buNone/>
            </a:pPr>
            <a:r>
              <a:rPr lang="en-US" sz="2400" dirty="0" smtClean="0"/>
              <a:t>9.30-10.05 			Strings, numbers &amp; variables</a:t>
            </a:r>
          </a:p>
          <a:p>
            <a:pPr marL="0" indent="0">
              <a:buNone/>
            </a:pPr>
            <a:r>
              <a:rPr lang="en-US" sz="2400" dirty="0" smtClean="0"/>
              <a:t>10.05-10.20				</a:t>
            </a:r>
            <a:r>
              <a:rPr lang="en-US" sz="2400" i="1" dirty="0" smtClean="0"/>
              <a:t>Break</a:t>
            </a:r>
          </a:p>
          <a:p>
            <a:pPr marL="0" indent="0">
              <a:buNone/>
            </a:pPr>
            <a:r>
              <a:rPr lang="en-US" sz="2400" dirty="0" smtClean="0"/>
              <a:t>10.20-11.00 			Logic, loops &amp; functions</a:t>
            </a:r>
          </a:p>
          <a:p>
            <a:pPr marL="0" indent="0">
              <a:buNone/>
            </a:pPr>
            <a:r>
              <a:rPr lang="en-US" sz="2400" dirty="0" smtClean="0"/>
              <a:t>11.00-12.00			Building a web-app</a:t>
            </a:r>
          </a:p>
          <a:p>
            <a:pPr marL="0" indent="0">
              <a:buNone/>
            </a:pPr>
            <a:r>
              <a:rPr lang="en-US" sz="2400" dirty="0" smtClean="0"/>
              <a:t>12.00-12.15 			Working </a:t>
            </a:r>
            <a:r>
              <a:rPr lang="en-US" sz="2400" smtClean="0"/>
              <a:t>with code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12.15-12.30 			Q+A</a:t>
            </a:r>
          </a:p>
          <a:p>
            <a:pPr marL="0" indent="0">
              <a:buNone/>
            </a:pPr>
            <a:r>
              <a:rPr lang="en-US" sz="2400" dirty="0" smtClean="0"/>
              <a:t>12.30-1.30				</a:t>
            </a:r>
            <a:r>
              <a:rPr lang="en-US" sz="2400" i="1" dirty="0" smtClean="0"/>
              <a:t>Lunch</a:t>
            </a:r>
          </a:p>
          <a:p>
            <a:pPr marL="0" indent="0">
              <a:buNone/>
            </a:pPr>
            <a:r>
              <a:rPr lang="en-US" sz="2400" dirty="0" smtClean="0"/>
              <a:t>1.30-2.45				Challenge!</a:t>
            </a:r>
          </a:p>
          <a:p>
            <a:pPr marL="0" indent="0">
              <a:buNone/>
            </a:pPr>
            <a:r>
              <a:rPr lang="en-US" sz="2400" dirty="0" smtClean="0"/>
              <a:t>2.45-3.00				Showcase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0142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Bare Bones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&lt;!DOCTYPE html&gt;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&lt;html&gt;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	&lt;head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&lt;/head&gt;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&lt;body&gt;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&lt;/body&gt;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&lt;/html&gt;</a:t>
            </a:r>
            <a:endParaRPr lang="en-US" sz="1400" dirty="0">
              <a:solidFill>
                <a:srgbClr val="660066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18290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2.We need a search box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>
                <a:solidFill>
                  <a:srgbClr val="7F7F7F"/>
                </a:solidFill>
                <a:latin typeface="Consolas"/>
                <a:cs typeface="Consolas"/>
              </a:rPr>
              <a:t>…</a:t>
            </a:r>
            <a:r>
              <a:rPr lang="en-US" sz="1400" dirty="0" smtClean="0">
                <a:latin typeface="Consolas"/>
                <a:cs typeface="Consolas"/>
              </a:rPr>
              <a:t/>
            </a:r>
            <a:br>
              <a:rPr lang="en-US" sz="1400" dirty="0" smtClean="0">
                <a:latin typeface="Consolas"/>
                <a:cs typeface="Consolas"/>
              </a:rPr>
            </a:b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body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  <a:b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</a:b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FFCE05"/>
                </a:solidFill>
                <a:latin typeface="Consolas"/>
                <a:cs typeface="Consolas"/>
              </a:rPr>
              <a:t>!-- Search Box --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div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id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searchBox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”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  <a:endParaRPr lang="en-US" sz="1400" dirty="0">
              <a:solidFill>
                <a:srgbClr val="660066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	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form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action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“#”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  <a:endParaRPr lang="en-US" sz="1400" dirty="0">
              <a:solidFill>
                <a:srgbClr val="660066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		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input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id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“search” 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/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		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input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type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“submit”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value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“Go!”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/&gt;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	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/form&gt;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/div&gt;</a:t>
            </a:r>
            <a:endParaRPr lang="en-US" sz="1400" dirty="0" smtClean="0">
              <a:solidFill>
                <a:srgbClr val="660066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…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536494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We also need somewhere to put the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7F7F7F"/>
                </a:solidFill>
                <a:latin typeface="Consolas"/>
                <a:cs typeface="Consolas"/>
              </a:rPr>
              <a:t>…</a:t>
            </a:r>
            <a:endParaRPr lang="en-US" sz="1400" dirty="0">
              <a:solidFill>
                <a:srgbClr val="7F7F7F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FFCE05"/>
                </a:solidFill>
                <a:latin typeface="Consolas"/>
                <a:cs typeface="Consolas"/>
              </a:rPr>
              <a:t>!-- The big image --&gt;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div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id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“image”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&lt;/div&gt;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	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FFCE05"/>
                </a:solidFill>
                <a:latin typeface="Consolas"/>
                <a:cs typeface="Consolas"/>
              </a:rPr>
              <a:t>!-- The thumb nails --&gt;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div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id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“images”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&lt;/div&gt;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	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/body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7F7F7F"/>
                </a:solidFill>
                <a:latin typeface="Consolas"/>
                <a:cs typeface="Consolas"/>
              </a:rPr>
              <a:t>…</a:t>
            </a:r>
            <a:endParaRPr lang="en-US" sz="1400" dirty="0">
              <a:solidFill>
                <a:srgbClr val="7F7F7F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080829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We need something to happen when we click the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&lt;form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action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“#”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 </a:t>
            </a:r>
            <a:r>
              <a:rPr lang="en-US" sz="1400" dirty="0" err="1">
                <a:solidFill>
                  <a:srgbClr val="FF6600"/>
                </a:solidFill>
                <a:latin typeface="Consolas"/>
                <a:cs typeface="Consolas"/>
              </a:rPr>
              <a:t>onsubmit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“return 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runSearch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()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;”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  <a:endParaRPr lang="en-US" sz="1400" dirty="0">
              <a:solidFill>
                <a:srgbClr val="660066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492134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Starting the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…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&lt;head&gt;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>
                <a:solidFill>
                  <a:srgbClr val="FFCE05"/>
                </a:solidFill>
                <a:latin typeface="Consolas"/>
                <a:cs typeface="Consolas"/>
              </a:rPr>
              <a:t>&lt;!-- The JavaScript --&gt;  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script </a:t>
            </a:r>
            <a:r>
              <a:rPr lang="en-US" sz="1400" dirty="0" err="1">
                <a:solidFill>
                  <a:srgbClr val="FF6600"/>
                </a:solidFill>
                <a:latin typeface="Consolas"/>
                <a:cs typeface="Consolas"/>
              </a:rPr>
              <a:t>src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“http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://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code.jquery.com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/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jquery-</a:t>
            </a:r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latest.js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”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&lt;/script&gt;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660066"/>
                </a:solidFill>
                <a:latin typeface="Consolas"/>
                <a:cs typeface="Consolas"/>
              </a:rPr>
              <a:t>script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>
                <a:solidFill>
                  <a:srgbClr val="FF6600"/>
                </a:solidFill>
                <a:latin typeface="Consolas"/>
                <a:cs typeface="Consolas"/>
              </a:rPr>
              <a:t>language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javascript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”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  <a:endParaRPr lang="en-US" sz="1400" dirty="0">
              <a:solidFill>
                <a:srgbClr val="660066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&lt;</a:t>
            </a:r>
            <a:r>
              <a:rPr lang="en-US" sz="1400" dirty="0">
                <a:solidFill>
                  <a:srgbClr val="FFCE05"/>
                </a:solidFill>
                <a:latin typeface="Consolas"/>
                <a:cs typeface="Consolas"/>
              </a:rPr>
              <a:t>!--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  	</a:t>
            </a:r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function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 err="1">
                <a:solidFill>
                  <a:srgbClr val="660066"/>
                </a:solidFill>
                <a:latin typeface="Consolas"/>
                <a:cs typeface="Consolas"/>
              </a:rPr>
              <a:t>runSearch</a:t>
            </a:r>
            <a:r>
              <a:rPr lang="en-US" sz="1400" dirty="0">
                <a:latin typeface="Consolas"/>
                <a:cs typeface="Consolas"/>
              </a:rPr>
              <a:t>() </a:t>
            </a:r>
            <a:r>
              <a:rPr lang="en-US" sz="1400" dirty="0" smtClean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endParaRPr lang="en-US" sz="14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	}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--&gt;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660066"/>
                </a:solidFill>
                <a:latin typeface="Consolas"/>
                <a:cs typeface="Consolas"/>
              </a:rPr>
              <a:t>&lt;/script&gt;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7F7F7F"/>
                </a:solidFill>
                <a:latin typeface="Consolas"/>
                <a:cs typeface="Consolas"/>
              </a:rPr>
              <a:t>…</a:t>
            </a:r>
            <a:endParaRPr lang="en-US" sz="1400" dirty="0">
              <a:solidFill>
                <a:srgbClr val="7F7F7F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277721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Do something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function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solidFill>
                  <a:srgbClr val="000090"/>
                </a:solidFill>
                <a:latin typeface="Consolas"/>
                <a:cs typeface="Consolas"/>
              </a:rPr>
              <a:t>runSearch</a:t>
            </a:r>
            <a:r>
              <a:rPr lang="en-US" sz="1400" dirty="0">
                <a:latin typeface="Consolas"/>
                <a:cs typeface="Consolas"/>
              </a:rPr>
              <a:t>() {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err="1" smtClean="0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search = $</a:t>
            </a:r>
            <a:r>
              <a:rPr lang="en-US" sz="1400" dirty="0" smtClean="0">
                <a:latin typeface="Consolas"/>
                <a:cs typeface="Consolas"/>
              </a:rPr>
              <a:t>(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“#search”</a:t>
            </a:r>
            <a:r>
              <a:rPr lang="en-US" sz="1400" dirty="0" smtClean="0">
                <a:latin typeface="Consolas"/>
                <a:cs typeface="Consolas"/>
              </a:rPr>
              <a:t>)</a:t>
            </a:r>
            <a:r>
              <a:rPr lang="en-US" sz="1400" dirty="0">
                <a:latin typeface="Consolas"/>
                <a:cs typeface="Consolas"/>
              </a:rPr>
              <a:t>.</a:t>
            </a:r>
            <a:r>
              <a:rPr lang="en-US" sz="1400" dirty="0" err="1">
                <a:solidFill>
                  <a:srgbClr val="000090"/>
                </a:solidFill>
                <a:latin typeface="Consolas"/>
                <a:cs typeface="Consolas"/>
              </a:rPr>
              <a:t>val</a:t>
            </a:r>
            <a:r>
              <a:rPr lang="en-US" sz="1400" dirty="0">
                <a:latin typeface="Consolas"/>
                <a:cs typeface="Consolas"/>
              </a:rPr>
              <a:t>();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if(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“”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!= search) {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err="1" smtClean="0">
                <a:solidFill>
                  <a:srgbClr val="000090"/>
                </a:solidFill>
                <a:latin typeface="Consolas"/>
                <a:cs typeface="Consolas"/>
              </a:rPr>
              <a:t>loadImages</a:t>
            </a:r>
            <a:r>
              <a:rPr lang="en-US" sz="1400" dirty="0">
                <a:latin typeface="Consolas"/>
                <a:cs typeface="Consolas"/>
              </a:rPr>
              <a:t>(search);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}</a:t>
            </a:r>
            <a:endParaRPr lang="en-US" sz="1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return 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false</a:t>
            </a:r>
            <a:r>
              <a:rPr lang="en-US" sz="14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}</a:t>
            </a:r>
            <a:endParaRPr lang="en-US" sz="14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626082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7. Create the load the images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>
                <a:solidFill>
                  <a:srgbClr val="008000"/>
                </a:solidFill>
                <a:latin typeface="Panic sans"/>
                <a:cs typeface="Panic sans"/>
              </a:rPr>
              <a:t>…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008000"/>
                </a:solidFill>
                <a:latin typeface="Panic sans"/>
                <a:cs typeface="Panic sans"/>
              </a:rPr>
              <a:t>function</a:t>
            </a:r>
            <a:r>
              <a:rPr lang="en-US" sz="1400" dirty="0" smtClean="0">
                <a:latin typeface="Panic sans"/>
                <a:cs typeface="Panic sans"/>
              </a:rPr>
              <a:t> </a:t>
            </a:r>
            <a:r>
              <a:rPr lang="en-US" sz="1400" dirty="0" err="1">
                <a:solidFill>
                  <a:srgbClr val="000090"/>
                </a:solidFill>
                <a:latin typeface="Panic sans"/>
                <a:cs typeface="Panic sans"/>
              </a:rPr>
              <a:t>loadImages</a:t>
            </a:r>
            <a:r>
              <a:rPr lang="en-US" sz="1400" dirty="0">
                <a:latin typeface="Panic sans"/>
                <a:cs typeface="Panic sans"/>
              </a:rPr>
              <a:t>(tags) {</a:t>
            </a:r>
          </a:p>
          <a:p>
            <a:pPr marL="0" indent="0">
              <a:buNone/>
            </a:pPr>
            <a:endParaRPr lang="en-US" sz="1400" dirty="0" smtClean="0">
              <a:latin typeface="Panic sans"/>
              <a:cs typeface="Panic sans"/>
            </a:endParaRPr>
          </a:p>
          <a:p>
            <a:pPr marL="0" indent="0">
              <a:buNone/>
            </a:pPr>
            <a:r>
              <a:rPr lang="en-US" sz="1400" dirty="0" smtClean="0">
                <a:latin typeface="Panic sans"/>
                <a:cs typeface="Panic sans"/>
              </a:rPr>
              <a:t>}</a:t>
            </a:r>
            <a:endParaRPr lang="en-US" sz="1400" dirty="0" smtClean="0">
              <a:latin typeface="Panic sans"/>
              <a:cs typeface="Panic sans"/>
              <a:sym typeface="Wingdings"/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rgbClr val="7F7F7F"/>
                </a:solidFill>
                <a:latin typeface="Panic sans"/>
                <a:cs typeface="Panic sans"/>
                <a:sym typeface="Wingdings"/>
              </a:rPr>
              <a:t>&lt;/script&gt;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7F7F7F"/>
                </a:solidFill>
                <a:latin typeface="Panic sans"/>
                <a:cs typeface="Panic sans"/>
                <a:sym typeface="Wingding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35894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8. Set things up and fetch the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function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solidFill>
                  <a:srgbClr val="000090"/>
                </a:solidFill>
                <a:latin typeface="Consolas"/>
                <a:cs typeface="Consolas"/>
              </a:rPr>
              <a:t>loadImages</a:t>
            </a:r>
            <a:r>
              <a:rPr lang="en-US" sz="1400" dirty="0">
                <a:latin typeface="Consolas"/>
                <a:cs typeface="Consolas"/>
              </a:rPr>
              <a:t>(tags) {</a:t>
            </a:r>
          </a:p>
          <a:p>
            <a:pPr marL="0" indent="0">
              <a:buNone/>
            </a:pPr>
            <a:endParaRPr lang="en-US" sz="14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err="1" smtClean="0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key =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“8fbbf970214d2be755ff4e9f0be02267”</a:t>
            </a:r>
            <a:r>
              <a:rPr lang="en-US" sz="14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err="1" smtClean="0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 err="1" smtClean="0">
                <a:latin typeface="Consolas"/>
                <a:cs typeface="Consolas"/>
              </a:rPr>
              <a:t>numInRow</a:t>
            </a:r>
            <a:r>
              <a:rPr lang="en-US" sz="1400" dirty="0" smtClean="0">
                <a:latin typeface="Consolas"/>
                <a:cs typeface="Consolas"/>
              </a:rPr>
              <a:t> = </a:t>
            </a:r>
            <a:r>
              <a:rPr lang="en-US" sz="1400" dirty="0" smtClean="0">
                <a:solidFill>
                  <a:srgbClr val="0000FF"/>
                </a:solidFill>
                <a:latin typeface="Consolas"/>
                <a:cs typeface="Consolas"/>
              </a:rPr>
              <a:t>20</a:t>
            </a:r>
            <a:r>
              <a:rPr lang="en-US" sz="14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err="1" smtClean="0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 err="1" smtClean="0">
                <a:latin typeface="Consolas"/>
                <a:cs typeface="Consolas"/>
              </a:rPr>
              <a:t>src</a:t>
            </a:r>
            <a:r>
              <a:rPr lang="en-US" sz="1400" dirty="0" smtClean="0">
                <a:latin typeface="Consolas"/>
                <a:cs typeface="Consolas"/>
              </a:rPr>
              <a:t>; 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// we need this later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err="1" smtClean="0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 err="1" smtClean="0">
                <a:latin typeface="Consolas"/>
                <a:cs typeface="Consolas"/>
              </a:rPr>
              <a:t>srcl</a:t>
            </a:r>
            <a:r>
              <a:rPr lang="en-US" sz="1400" dirty="0" smtClean="0">
                <a:latin typeface="Consolas"/>
                <a:cs typeface="Consolas"/>
              </a:rPr>
              <a:t>; </a:t>
            </a:r>
            <a:r>
              <a:rPr lang="en-US" sz="1400" dirty="0">
                <a:solidFill>
                  <a:srgbClr val="FFCE05"/>
                </a:solidFill>
                <a:latin typeface="Consolas"/>
                <a:cs typeface="Consolas"/>
              </a:rPr>
              <a:t>// we need this 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later (</a:t>
            </a:r>
            <a:r>
              <a:rPr lang="en-US" sz="1400" dirty="0" err="1" smtClean="0">
                <a:solidFill>
                  <a:srgbClr val="FFCE05"/>
                </a:solidFill>
                <a:latin typeface="Consolas"/>
                <a:cs typeface="Consolas"/>
              </a:rPr>
              <a:t>ess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-are-see-ell)</a:t>
            </a:r>
            <a:endParaRPr lang="en-US" sz="1400" dirty="0">
              <a:latin typeface="Consolas"/>
              <a:cs typeface="Consolas"/>
            </a:endParaRPr>
          </a:p>
          <a:p>
            <a:pPr marL="0" indent="0">
              <a:buNone/>
            </a:pPr>
            <a:endParaRPr lang="en-US" sz="14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// clear things out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$(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“#image”</a:t>
            </a:r>
            <a:r>
              <a:rPr lang="en-US" sz="1400" dirty="0" smtClean="0">
                <a:latin typeface="Consolas"/>
                <a:cs typeface="Consolas"/>
              </a:rPr>
              <a:t>)</a:t>
            </a:r>
            <a:r>
              <a:rPr lang="en-US" sz="1400" dirty="0">
                <a:latin typeface="Consolas"/>
                <a:cs typeface="Consolas"/>
              </a:rPr>
              <a:t>.</a:t>
            </a:r>
            <a:r>
              <a:rPr lang="en-US" sz="1400" dirty="0">
                <a:solidFill>
                  <a:srgbClr val="000090"/>
                </a:solidFill>
                <a:latin typeface="Consolas"/>
                <a:cs typeface="Consolas"/>
              </a:rPr>
              <a:t>html</a:t>
            </a:r>
            <a:r>
              <a:rPr lang="en-US" sz="1400" dirty="0" smtClean="0">
                <a:latin typeface="Consolas"/>
                <a:cs typeface="Consolas"/>
              </a:rPr>
              <a:t>(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“”</a:t>
            </a:r>
            <a:r>
              <a:rPr lang="en-US" sz="1400" dirty="0" smtClean="0">
                <a:latin typeface="Consolas"/>
                <a:cs typeface="Consolas"/>
              </a:rPr>
              <a:t>)</a:t>
            </a:r>
            <a:r>
              <a:rPr lang="en-US" sz="14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$(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“#images”</a:t>
            </a:r>
            <a:r>
              <a:rPr lang="en-US" sz="1400" dirty="0" smtClean="0">
                <a:latin typeface="Consolas"/>
                <a:cs typeface="Consolas"/>
              </a:rPr>
              <a:t>)</a:t>
            </a:r>
            <a:r>
              <a:rPr lang="en-US" sz="1400" dirty="0">
                <a:latin typeface="Consolas"/>
                <a:cs typeface="Consolas"/>
              </a:rPr>
              <a:t>.</a:t>
            </a:r>
            <a:r>
              <a:rPr lang="en-US" sz="1400" dirty="0">
                <a:solidFill>
                  <a:srgbClr val="000090"/>
                </a:solidFill>
                <a:latin typeface="Consolas"/>
                <a:cs typeface="Consolas"/>
              </a:rPr>
              <a:t>html</a:t>
            </a:r>
            <a:r>
              <a:rPr lang="en-US" sz="1400" dirty="0" smtClean="0">
                <a:latin typeface="Consolas"/>
                <a:cs typeface="Consolas"/>
              </a:rPr>
              <a:t>(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“”</a:t>
            </a:r>
            <a:r>
              <a:rPr lang="en-US" sz="1400" dirty="0" smtClean="0">
                <a:latin typeface="Consolas"/>
                <a:cs typeface="Consolas"/>
              </a:rPr>
              <a:t>)</a:t>
            </a:r>
            <a:r>
              <a:rPr lang="en-US" sz="1400" dirty="0">
                <a:latin typeface="Consolas"/>
                <a:cs typeface="Consolas"/>
              </a:rPr>
              <a:t>;	</a:t>
            </a:r>
          </a:p>
          <a:p>
            <a:pPr marL="0" indent="0">
              <a:buNone/>
            </a:pPr>
            <a:endParaRPr lang="en-US" sz="14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$</a:t>
            </a:r>
            <a:r>
              <a:rPr lang="en-US" sz="1400" dirty="0">
                <a:latin typeface="Consolas"/>
                <a:cs typeface="Consolas"/>
              </a:rPr>
              <a:t>.</a:t>
            </a:r>
            <a:r>
              <a:rPr lang="en-US" sz="1400" dirty="0" err="1">
                <a:solidFill>
                  <a:srgbClr val="000090"/>
                </a:solidFill>
                <a:latin typeface="Consolas"/>
                <a:cs typeface="Consolas"/>
              </a:rPr>
              <a:t>getJSON</a:t>
            </a:r>
            <a:r>
              <a:rPr lang="en-US" sz="1400" dirty="0" smtClean="0">
                <a:latin typeface="Consolas"/>
                <a:cs typeface="Consolas"/>
              </a:rPr>
              <a:t>(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“http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://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api.flickr.com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/services/rest/?method=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flickr.photos.search&amp;</a:t>
            </a:r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api_key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=” </a:t>
            </a:r>
            <a:r>
              <a:rPr lang="en-US" sz="1400" dirty="0" smtClean="0">
                <a:latin typeface="Consolas"/>
                <a:cs typeface="Consolas"/>
              </a:rPr>
              <a:t>+ key 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“&amp;tags=” </a:t>
            </a:r>
            <a:r>
              <a:rPr lang="en-US" sz="1400" dirty="0" smtClean="0">
                <a:latin typeface="Consolas"/>
                <a:cs typeface="Consolas"/>
              </a:rPr>
              <a:t>+ tags+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“&amp;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safe_search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=1&amp;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per_page=” </a:t>
            </a:r>
            <a:r>
              <a:rPr lang="en-US" sz="1400" dirty="0" smtClean="0">
                <a:latin typeface="Consolas"/>
                <a:cs typeface="Consolas"/>
              </a:rPr>
              <a:t>+ </a:t>
            </a:r>
            <a:r>
              <a:rPr lang="en-US" sz="1400" dirty="0" err="1" smtClean="0">
                <a:latin typeface="Consolas"/>
                <a:cs typeface="Consolas"/>
              </a:rPr>
              <a:t>numInRow</a:t>
            </a:r>
            <a:r>
              <a:rPr lang="en-US" sz="1400" dirty="0" smtClean="0">
                <a:latin typeface="Consolas"/>
                <a:cs typeface="Consolas"/>
              </a:rPr>
              <a:t> 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“&amp;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format=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json&amp;jsoncallback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=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?”</a:t>
            </a:r>
            <a:r>
              <a:rPr lang="en-US" sz="1400" dirty="0" smtClean="0">
                <a:latin typeface="Consolas"/>
                <a:cs typeface="Consolas"/>
              </a:rPr>
              <a:t>, 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function</a:t>
            </a:r>
            <a:r>
              <a:rPr lang="en-US" sz="1400" dirty="0">
                <a:latin typeface="Consolas"/>
                <a:cs typeface="Consolas"/>
              </a:rPr>
              <a:t>(data</a:t>
            </a:r>
            <a:r>
              <a:rPr lang="en-US" sz="1400" dirty="0" smtClean="0">
                <a:latin typeface="Consolas"/>
                <a:cs typeface="Consolas"/>
              </a:rPr>
              <a:t>) {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	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// we’re going to add some stuff here next</a:t>
            </a:r>
            <a:endParaRPr lang="en-US" sz="1400" dirty="0">
              <a:solidFill>
                <a:srgbClr val="FFCE05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});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}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endParaRPr lang="en-US" sz="14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51184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Loop and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… function(data) {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$</a:t>
            </a:r>
            <a:r>
              <a:rPr lang="en-US" sz="1400" dirty="0">
                <a:latin typeface="Consolas"/>
                <a:cs typeface="Consolas"/>
              </a:rPr>
              <a:t>.</a:t>
            </a:r>
            <a:r>
              <a:rPr lang="en-US" sz="1400" dirty="0">
                <a:solidFill>
                  <a:srgbClr val="000090"/>
                </a:solidFill>
                <a:latin typeface="Consolas"/>
                <a:cs typeface="Consolas"/>
              </a:rPr>
              <a:t>each</a:t>
            </a:r>
            <a:r>
              <a:rPr lang="en-US" sz="1400" dirty="0">
                <a:latin typeface="Consolas"/>
                <a:cs typeface="Consolas"/>
              </a:rPr>
              <a:t>(</a:t>
            </a:r>
            <a:r>
              <a:rPr lang="en-US" sz="1400" dirty="0" err="1">
                <a:latin typeface="Consolas"/>
                <a:cs typeface="Consolas"/>
              </a:rPr>
              <a:t>data.photos.photo</a:t>
            </a:r>
            <a:r>
              <a:rPr lang="en-US" sz="1400" dirty="0">
                <a:latin typeface="Consolas"/>
                <a:cs typeface="Consolas"/>
              </a:rPr>
              <a:t>, </a:t>
            </a:r>
            <a:r>
              <a:rPr lang="en-US" sz="1400" dirty="0">
                <a:solidFill>
                  <a:srgbClr val="000090"/>
                </a:solidFill>
                <a:latin typeface="Consolas"/>
                <a:cs typeface="Consolas"/>
              </a:rPr>
              <a:t>function</a:t>
            </a:r>
            <a:r>
              <a:rPr lang="en-US" sz="1400" dirty="0">
                <a:latin typeface="Consolas"/>
                <a:cs typeface="Consolas"/>
              </a:rPr>
              <a:t>(</a:t>
            </a:r>
            <a:r>
              <a:rPr lang="en-US" sz="1400" dirty="0" err="1">
                <a:latin typeface="Consolas"/>
                <a:cs typeface="Consolas"/>
              </a:rPr>
              <a:t>i,item</a:t>
            </a:r>
            <a:r>
              <a:rPr lang="en-US" sz="1400" dirty="0">
                <a:latin typeface="Consolas"/>
                <a:cs typeface="Consolas"/>
              </a:rPr>
              <a:t>)</a:t>
            </a:r>
            <a:r>
              <a:rPr lang="en-US" sz="1400" dirty="0" smtClean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// the image </a:t>
            </a:r>
            <a:r>
              <a:rPr lang="en-US" sz="1400" dirty="0" err="1" smtClean="0">
                <a:solidFill>
                  <a:srgbClr val="FFCE05"/>
                </a:solidFill>
                <a:latin typeface="Consolas"/>
                <a:cs typeface="Consolas"/>
              </a:rPr>
              <a:t>url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 object</a:t>
            </a:r>
            <a:endParaRPr lang="en-US" sz="1400" dirty="0">
              <a:solidFill>
                <a:srgbClr val="FFCE05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	</a:t>
            </a:r>
            <a:r>
              <a:rPr lang="en-US" sz="1400" dirty="0" err="1" smtClean="0">
                <a:latin typeface="Consolas"/>
                <a:cs typeface="Consolas"/>
              </a:rPr>
              <a:t>src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=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“http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://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farm” </a:t>
            </a:r>
            <a:r>
              <a:rPr lang="en-US" sz="1400" dirty="0" smtClean="0">
                <a:latin typeface="Consolas"/>
                <a:cs typeface="Consolas"/>
              </a:rPr>
              <a:t>+ </a:t>
            </a:r>
            <a:r>
              <a:rPr lang="en-US" sz="1400" dirty="0" err="1">
                <a:latin typeface="Consolas"/>
                <a:cs typeface="Consolas"/>
              </a:rPr>
              <a:t>item.farm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smtClean="0">
                <a:latin typeface="Consolas"/>
                <a:cs typeface="Consolas"/>
              </a:rPr>
              <a:t>+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“.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static.flickr.com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/” </a:t>
            </a:r>
            <a:r>
              <a:rPr lang="en-US" sz="1400" dirty="0" smtClean="0">
                <a:latin typeface="Consolas"/>
                <a:cs typeface="Consolas"/>
              </a:rPr>
              <a:t>+ </a:t>
            </a:r>
            <a:r>
              <a:rPr lang="en-US" sz="1400" dirty="0" err="1">
                <a:latin typeface="Consolas"/>
                <a:cs typeface="Consolas"/>
              </a:rPr>
              <a:t>item.server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smtClean="0">
                <a:latin typeface="Consolas"/>
                <a:cs typeface="Consolas"/>
              </a:rPr>
              <a:t>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“/” </a:t>
            </a:r>
            <a:r>
              <a:rPr lang="en-US" sz="1400" dirty="0" smtClean="0">
                <a:latin typeface="Consolas"/>
                <a:cs typeface="Consolas"/>
              </a:rPr>
              <a:t>+ </a:t>
            </a:r>
            <a:r>
              <a:rPr lang="en-US" sz="1400" dirty="0" err="1">
                <a:latin typeface="Consolas"/>
                <a:cs typeface="Consolas"/>
              </a:rPr>
              <a:t>item.id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smtClean="0">
                <a:latin typeface="Consolas"/>
                <a:cs typeface="Consolas"/>
              </a:rPr>
              <a:t>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“_” </a:t>
            </a:r>
            <a:r>
              <a:rPr lang="en-US" sz="1400" dirty="0" smtClean="0">
                <a:latin typeface="Consolas"/>
                <a:cs typeface="Consolas"/>
              </a:rPr>
              <a:t>+ </a:t>
            </a:r>
            <a:r>
              <a:rPr lang="en-US" sz="1400" dirty="0" err="1">
                <a:latin typeface="Consolas"/>
                <a:cs typeface="Consolas"/>
              </a:rPr>
              <a:t>item.secret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smtClean="0">
                <a:latin typeface="Consolas"/>
                <a:cs typeface="Consolas"/>
              </a:rPr>
              <a:t>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“_</a:t>
            </a:r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m.jpg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”</a:t>
            </a:r>
            <a:r>
              <a:rPr lang="en-US" sz="14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 smtClean="0">
                <a:solidFill>
                  <a:srgbClr val="FFCE05"/>
                </a:solidFill>
                <a:latin typeface="Consolas"/>
                <a:cs typeface="Consolas"/>
              </a:rPr>
              <a:t>// create an anchor</a:t>
            </a:r>
          </a:p>
          <a:p>
            <a:pPr marL="0" indent="0">
              <a:buNone/>
            </a:pPr>
            <a:r>
              <a:rPr lang="en-US" sz="1400" dirty="0" smtClean="0">
                <a:latin typeface="Consolas"/>
                <a:cs typeface="Consolas"/>
              </a:rPr>
              <a:t>	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	</a:t>
            </a:r>
            <a:r>
              <a:rPr lang="it-IT" sz="1400" dirty="0" err="1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it-IT" sz="140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it-IT" sz="1400" dirty="0">
                <a:latin typeface="Consolas"/>
                <a:cs typeface="Consolas"/>
              </a:rPr>
              <a:t>anchor = $</a:t>
            </a:r>
            <a:r>
              <a:rPr lang="it-IT" sz="1400" dirty="0" smtClean="0">
                <a:latin typeface="Consolas"/>
                <a:cs typeface="Consolas"/>
              </a:rPr>
              <a:t>(</a:t>
            </a:r>
            <a:r>
              <a:rPr lang="it-IT" sz="1400" dirty="0" smtClean="0">
                <a:solidFill>
                  <a:srgbClr val="FF0000"/>
                </a:solidFill>
                <a:latin typeface="Consolas"/>
                <a:cs typeface="Consolas"/>
              </a:rPr>
              <a:t>“&lt;</a:t>
            </a:r>
            <a:r>
              <a:rPr lang="it-IT" sz="1400" dirty="0">
                <a:solidFill>
                  <a:srgbClr val="FF0000"/>
                </a:solidFill>
                <a:latin typeface="Consolas"/>
                <a:cs typeface="Consolas"/>
              </a:rPr>
              <a:t>a/</a:t>
            </a:r>
            <a:r>
              <a:rPr lang="it-IT" sz="1400" dirty="0" smtClean="0">
                <a:solidFill>
                  <a:srgbClr val="FF0000"/>
                </a:solidFill>
                <a:latin typeface="Consolas"/>
                <a:cs typeface="Consolas"/>
              </a:rPr>
              <a:t>&gt;”</a:t>
            </a:r>
            <a:r>
              <a:rPr lang="it-IT" sz="1400" dirty="0" smtClean="0">
                <a:latin typeface="Consolas"/>
                <a:cs typeface="Consolas"/>
              </a:rPr>
              <a:t>);</a:t>
            </a:r>
            <a:endParaRPr lang="it-IT" sz="1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it-IT" sz="1400" dirty="0" smtClean="0">
                <a:latin typeface="Consolas"/>
                <a:cs typeface="Consolas"/>
              </a:rPr>
              <a:t>		</a:t>
            </a:r>
            <a:r>
              <a:rPr lang="it-IT" sz="1400" dirty="0" smtClean="0">
                <a:solidFill>
                  <a:srgbClr val="FFCE05"/>
                </a:solidFill>
                <a:latin typeface="Consolas"/>
                <a:cs typeface="Consolas"/>
              </a:rPr>
              <a:t>// create an image</a:t>
            </a:r>
          </a:p>
          <a:p>
            <a:pPr marL="0" indent="0">
              <a:buNone/>
            </a:pPr>
            <a:r>
              <a:rPr lang="it-IT" sz="1400" dirty="0" smtClean="0">
                <a:latin typeface="Consolas"/>
                <a:cs typeface="Consolas"/>
              </a:rPr>
              <a:t>	</a:t>
            </a:r>
            <a:r>
              <a:rPr lang="it-IT" sz="1400" dirty="0">
                <a:latin typeface="Consolas"/>
                <a:cs typeface="Consolas"/>
              </a:rPr>
              <a:t>	</a:t>
            </a:r>
            <a:r>
              <a:rPr lang="it-IT" sz="1400" dirty="0" err="1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it-IT" sz="1400" dirty="0">
                <a:latin typeface="Consolas"/>
                <a:cs typeface="Consolas"/>
              </a:rPr>
              <a:t> </a:t>
            </a:r>
            <a:r>
              <a:rPr lang="it-IT" sz="1400" dirty="0" err="1">
                <a:latin typeface="Consolas"/>
                <a:cs typeface="Consolas"/>
              </a:rPr>
              <a:t>img</a:t>
            </a:r>
            <a:r>
              <a:rPr lang="it-IT" sz="1400" dirty="0">
                <a:latin typeface="Consolas"/>
                <a:cs typeface="Consolas"/>
              </a:rPr>
              <a:t> = $</a:t>
            </a:r>
            <a:r>
              <a:rPr lang="it-IT" sz="1400" dirty="0" smtClean="0">
                <a:latin typeface="Consolas"/>
                <a:cs typeface="Consolas"/>
              </a:rPr>
              <a:t>(</a:t>
            </a:r>
            <a:r>
              <a:rPr lang="it-IT" sz="1400" dirty="0" smtClean="0">
                <a:solidFill>
                  <a:srgbClr val="FF0000"/>
                </a:solidFill>
                <a:latin typeface="Consolas"/>
                <a:cs typeface="Consolas"/>
              </a:rPr>
              <a:t>“&lt;</a:t>
            </a:r>
            <a:r>
              <a:rPr lang="it-IT" sz="1400" dirty="0" err="1">
                <a:solidFill>
                  <a:srgbClr val="FF0000"/>
                </a:solidFill>
                <a:latin typeface="Consolas"/>
                <a:cs typeface="Consolas"/>
              </a:rPr>
              <a:t>img</a:t>
            </a:r>
            <a:r>
              <a:rPr lang="it-IT" sz="1400" dirty="0">
                <a:solidFill>
                  <a:srgbClr val="FF0000"/>
                </a:solidFill>
                <a:latin typeface="Consolas"/>
                <a:cs typeface="Consolas"/>
              </a:rPr>
              <a:t>/</a:t>
            </a:r>
            <a:r>
              <a:rPr lang="it-IT" sz="1400" dirty="0" smtClean="0">
                <a:solidFill>
                  <a:srgbClr val="FF0000"/>
                </a:solidFill>
                <a:latin typeface="Consolas"/>
                <a:cs typeface="Consolas"/>
              </a:rPr>
              <a:t>&gt;”</a:t>
            </a:r>
            <a:r>
              <a:rPr lang="it-IT" sz="1400" dirty="0" smtClean="0">
                <a:latin typeface="Consolas"/>
                <a:cs typeface="Consolas"/>
              </a:rPr>
              <a:t>)</a:t>
            </a:r>
            <a:r>
              <a:rPr lang="it-IT" sz="1400" dirty="0">
                <a:latin typeface="Consolas"/>
                <a:cs typeface="Consolas"/>
              </a:rPr>
              <a:t>.</a:t>
            </a:r>
            <a:r>
              <a:rPr lang="it-IT" sz="1400" dirty="0" err="1">
                <a:latin typeface="Consolas"/>
                <a:cs typeface="Consolas"/>
              </a:rPr>
              <a:t>attr</a:t>
            </a:r>
            <a:r>
              <a:rPr lang="it-IT" sz="1400" dirty="0" smtClean="0">
                <a:latin typeface="Consolas"/>
                <a:cs typeface="Consolas"/>
              </a:rPr>
              <a:t>(</a:t>
            </a:r>
            <a:r>
              <a:rPr lang="it-IT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it-IT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src</a:t>
            </a:r>
            <a:r>
              <a:rPr lang="it-IT" sz="1400" dirty="0" smtClean="0">
                <a:solidFill>
                  <a:srgbClr val="FF0000"/>
                </a:solidFill>
                <a:latin typeface="Consolas"/>
                <a:cs typeface="Consolas"/>
              </a:rPr>
              <a:t>”</a:t>
            </a:r>
            <a:r>
              <a:rPr lang="it-IT" sz="1400" dirty="0" smtClean="0">
                <a:latin typeface="Consolas"/>
                <a:cs typeface="Consolas"/>
              </a:rPr>
              <a:t>, </a:t>
            </a:r>
            <a:r>
              <a:rPr lang="it-IT" sz="1400" dirty="0" err="1">
                <a:latin typeface="Consolas"/>
                <a:cs typeface="Consolas"/>
              </a:rPr>
              <a:t>src</a:t>
            </a:r>
            <a:r>
              <a:rPr lang="it-IT" sz="1400" dirty="0">
                <a:latin typeface="Consolas"/>
                <a:cs typeface="Consolas"/>
              </a:rPr>
              <a:t>)</a:t>
            </a:r>
            <a:r>
              <a:rPr lang="it-IT" sz="14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it-IT" sz="1400" dirty="0" smtClean="0">
                <a:latin typeface="Consolas"/>
                <a:cs typeface="Consolas"/>
              </a:rPr>
              <a:t>	</a:t>
            </a:r>
            <a:r>
              <a:rPr lang="it-IT" sz="1400" dirty="0">
                <a:latin typeface="Consolas"/>
                <a:cs typeface="Consolas"/>
              </a:rPr>
              <a:t>	</a:t>
            </a:r>
            <a:r>
              <a:rPr lang="it-IT" sz="1400" dirty="0" smtClean="0">
                <a:solidFill>
                  <a:srgbClr val="FFCE05"/>
                </a:solidFill>
                <a:latin typeface="Consolas"/>
                <a:cs typeface="Consolas"/>
              </a:rPr>
              <a:t>// put the image in the anchor</a:t>
            </a:r>
            <a:endParaRPr lang="it-IT" sz="1400" dirty="0">
              <a:solidFill>
                <a:srgbClr val="FFCE05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it-IT" sz="1400" dirty="0" smtClean="0">
                <a:latin typeface="Consolas"/>
                <a:cs typeface="Consolas"/>
              </a:rPr>
              <a:t>	</a:t>
            </a:r>
            <a:r>
              <a:rPr lang="it-IT" sz="1400" dirty="0" err="1" smtClean="0">
                <a:latin typeface="Consolas"/>
                <a:cs typeface="Consolas"/>
              </a:rPr>
              <a:t>img.</a:t>
            </a:r>
            <a:r>
              <a:rPr lang="it-IT" sz="1400" dirty="0" err="1" smtClean="0">
                <a:solidFill>
                  <a:srgbClr val="000090"/>
                </a:solidFill>
                <a:latin typeface="Consolas"/>
                <a:cs typeface="Consolas"/>
              </a:rPr>
              <a:t>appendTo</a:t>
            </a:r>
            <a:r>
              <a:rPr lang="it-IT" sz="1400" dirty="0">
                <a:latin typeface="Consolas"/>
                <a:cs typeface="Consolas"/>
              </a:rPr>
              <a:t>(anchor)</a:t>
            </a:r>
            <a:r>
              <a:rPr lang="it-IT" sz="1400" dirty="0" smtClean="0">
                <a:latin typeface="Consolas"/>
                <a:cs typeface="Consolas"/>
              </a:rPr>
              <a:t>;      </a:t>
            </a:r>
            <a:endParaRPr lang="it-IT" sz="1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it-IT" sz="1400" dirty="0" smtClean="0">
                <a:latin typeface="Consolas"/>
                <a:cs typeface="Consolas"/>
              </a:rPr>
              <a:t>		</a:t>
            </a:r>
            <a:r>
              <a:rPr lang="it-IT" sz="1400" dirty="0" smtClean="0">
                <a:solidFill>
                  <a:srgbClr val="FFCE05"/>
                </a:solidFill>
                <a:latin typeface="Consolas"/>
                <a:cs typeface="Consolas"/>
              </a:rPr>
              <a:t>// put the anchor in the #images div</a:t>
            </a:r>
          </a:p>
          <a:p>
            <a:pPr marL="0" indent="0">
              <a:buNone/>
            </a:pPr>
            <a:r>
              <a:rPr lang="it-IT" sz="1400" dirty="0" smtClean="0">
                <a:latin typeface="Consolas"/>
                <a:cs typeface="Consolas"/>
              </a:rPr>
              <a:t>	</a:t>
            </a:r>
            <a:r>
              <a:rPr lang="it-IT" sz="1400" dirty="0">
                <a:latin typeface="Consolas"/>
                <a:cs typeface="Consolas"/>
              </a:rPr>
              <a:t>	</a:t>
            </a:r>
            <a:r>
              <a:rPr lang="it-IT" sz="1400" dirty="0" err="1" smtClean="0">
                <a:latin typeface="Consolas"/>
                <a:cs typeface="Consolas"/>
              </a:rPr>
              <a:t>anchor.</a:t>
            </a:r>
            <a:r>
              <a:rPr lang="it-IT" sz="1400" dirty="0" err="1" smtClean="0">
                <a:solidFill>
                  <a:srgbClr val="000090"/>
                </a:solidFill>
                <a:latin typeface="Consolas"/>
                <a:cs typeface="Consolas"/>
              </a:rPr>
              <a:t>appendTo</a:t>
            </a:r>
            <a:r>
              <a:rPr lang="it-IT" sz="1400" dirty="0" smtClean="0">
                <a:latin typeface="Consolas"/>
                <a:cs typeface="Consolas"/>
              </a:rPr>
              <a:t>(</a:t>
            </a:r>
            <a:r>
              <a:rPr lang="it-IT" sz="1400" dirty="0" smtClean="0">
                <a:solidFill>
                  <a:srgbClr val="FF0000"/>
                </a:solidFill>
                <a:latin typeface="Consolas"/>
                <a:cs typeface="Consolas"/>
              </a:rPr>
              <a:t>“#images”</a:t>
            </a:r>
            <a:r>
              <a:rPr lang="it-IT" sz="1400" dirty="0" smtClean="0">
                <a:latin typeface="Consolas"/>
                <a:cs typeface="Consolas"/>
              </a:rPr>
              <a:t>);</a:t>
            </a:r>
            <a:endParaRPr lang="it-IT" sz="1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it-IT" sz="1400" dirty="0" smtClean="0">
                <a:latin typeface="Consolas"/>
                <a:cs typeface="Consolas"/>
              </a:rPr>
              <a:t>	});</a:t>
            </a:r>
          </a:p>
          <a:p>
            <a:pPr marL="0" indent="0">
              <a:buNone/>
            </a:pPr>
            <a:r>
              <a:rPr lang="it-IT" sz="1400" dirty="0" smtClean="0">
                <a:solidFill>
                  <a:srgbClr val="7F7F7F"/>
                </a:solidFill>
                <a:latin typeface="Consolas"/>
                <a:cs typeface="Consolas"/>
              </a:rPr>
              <a:t>});</a:t>
            </a:r>
          </a:p>
          <a:p>
            <a:pPr marL="0" indent="0">
              <a:buNone/>
            </a:pPr>
            <a:r>
              <a:rPr lang="it-IT" sz="1400" dirty="0" smtClean="0">
                <a:solidFill>
                  <a:srgbClr val="7F7F7F"/>
                </a:solidFill>
                <a:latin typeface="Consolas"/>
                <a:cs typeface="Consolas"/>
              </a:rPr>
              <a:t>…</a:t>
            </a:r>
            <a:endParaRPr lang="en-US" sz="1400" dirty="0">
              <a:solidFill>
                <a:srgbClr val="7F7F7F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242577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Test it out!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Double click your html file and it should open in a browser.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Enter a search phrase and see what happens.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it doesn’t work ask for help!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61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21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11. Display large image of first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	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…</a:t>
            </a:r>
          </a:p>
          <a:p>
            <a:pPr marL="0" indent="0">
              <a:buNone/>
            </a:pP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	</a:t>
            </a:r>
            <a:r>
              <a:rPr lang="pl-PL" sz="1400" dirty="0" err="1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anchor.appendTo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("#</a:t>
            </a:r>
            <a:r>
              <a:rPr lang="pl-PL" sz="1400" dirty="0" err="1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images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");</a:t>
            </a:r>
          </a:p>
          <a:p>
            <a:pPr marL="0" indent="0">
              <a:buNone/>
            </a:pPr>
            <a:r>
              <a:rPr lang="pl-PL" sz="1400" dirty="0">
                <a:latin typeface="Consolas"/>
                <a:cs typeface="Consolas"/>
              </a:rPr>
              <a:t>				        </a:t>
            </a:r>
          </a:p>
          <a:p>
            <a:pPr marL="0" indent="0">
              <a:buNone/>
            </a:pPr>
            <a:r>
              <a:rPr lang="pl-PL" sz="1400" dirty="0">
                <a:latin typeface="Consolas"/>
                <a:cs typeface="Consolas"/>
              </a:rPr>
              <a:t>	</a:t>
            </a:r>
            <a:r>
              <a:rPr lang="pl-PL" sz="1400" dirty="0" err="1" smtClean="0">
                <a:solidFill>
                  <a:srgbClr val="000090"/>
                </a:solidFill>
                <a:latin typeface="Consolas"/>
                <a:cs typeface="Consolas"/>
              </a:rPr>
              <a:t>if</a:t>
            </a:r>
            <a:r>
              <a:rPr lang="pl-PL" sz="1400" dirty="0">
                <a:latin typeface="Consolas"/>
                <a:cs typeface="Consolas"/>
              </a:rPr>
              <a:t>( 0 == i ) {</a:t>
            </a:r>
          </a:p>
          <a:p>
            <a:pPr marL="0" indent="0">
              <a:buNone/>
            </a:pPr>
            <a:r>
              <a:rPr lang="pl-PL" sz="1400" dirty="0">
                <a:latin typeface="Consolas"/>
                <a:cs typeface="Consolas"/>
              </a:rPr>
              <a:t>	</a:t>
            </a:r>
            <a:r>
              <a:rPr lang="pl-PL" sz="1400" dirty="0" smtClean="0">
                <a:latin typeface="Consolas"/>
                <a:cs typeface="Consolas"/>
              </a:rPr>
              <a:t>     </a:t>
            </a:r>
            <a:r>
              <a:rPr lang="pl-PL" sz="1400" dirty="0" err="1" smtClean="0">
                <a:latin typeface="Consolas"/>
                <a:cs typeface="Consolas"/>
              </a:rPr>
              <a:t>srcl</a:t>
            </a:r>
            <a:r>
              <a:rPr lang="pl-PL" sz="1400" dirty="0" smtClean="0">
                <a:latin typeface="Consolas"/>
                <a:cs typeface="Consolas"/>
              </a:rPr>
              <a:t> </a:t>
            </a:r>
            <a:r>
              <a:rPr lang="pl-PL" sz="1400" dirty="0">
                <a:latin typeface="Consolas"/>
                <a:cs typeface="Consolas"/>
              </a:rPr>
              <a:t>=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http</a:t>
            </a:r>
            <a:r>
              <a:rPr lang="pl-PL" sz="1400" dirty="0">
                <a:solidFill>
                  <a:srgbClr val="FF0000"/>
                </a:solidFill>
                <a:latin typeface="Consolas"/>
                <a:cs typeface="Consolas"/>
              </a:rPr>
              <a:t>://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farm”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pl-PL" sz="1400" dirty="0" err="1">
                <a:latin typeface="Consolas"/>
                <a:cs typeface="Consolas"/>
              </a:rPr>
              <a:t>item.farm</a:t>
            </a:r>
            <a:r>
              <a:rPr lang="pl-PL" sz="1400" dirty="0">
                <a:latin typeface="Consolas"/>
                <a:cs typeface="Consolas"/>
              </a:rPr>
              <a:t>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.</a:t>
            </a:r>
            <a:r>
              <a:rPr lang="pl-PL" sz="1400" dirty="0" err="1">
                <a:solidFill>
                  <a:srgbClr val="FF0000"/>
                </a:solidFill>
                <a:latin typeface="Consolas"/>
                <a:cs typeface="Consolas"/>
              </a:rPr>
              <a:t>static.flickr.com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/”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pl-PL" sz="1400" dirty="0" err="1">
                <a:latin typeface="Consolas"/>
                <a:cs typeface="Consolas"/>
              </a:rPr>
              <a:t>item.server</a:t>
            </a:r>
            <a:r>
              <a:rPr lang="pl-PL" sz="1400" dirty="0">
                <a:latin typeface="Consolas"/>
                <a:cs typeface="Consolas"/>
              </a:rPr>
              <a:t>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/”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pl-PL" sz="1400" dirty="0" err="1">
                <a:latin typeface="Consolas"/>
                <a:cs typeface="Consolas"/>
              </a:rPr>
              <a:t>item.id</a:t>
            </a:r>
            <a:r>
              <a:rPr lang="pl-PL" sz="1400" dirty="0">
                <a:latin typeface="Consolas"/>
                <a:cs typeface="Consolas"/>
              </a:rPr>
              <a:t>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_”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pl-PL" sz="1400" dirty="0" err="1">
                <a:latin typeface="Consolas"/>
                <a:cs typeface="Consolas"/>
              </a:rPr>
              <a:t>item.secret</a:t>
            </a:r>
            <a:r>
              <a:rPr lang="pl-PL" sz="1400" dirty="0">
                <a:latin typeface="Consolas"/>
                <a:cs typeface="Consolas"/>
              </a:rPr>
              <a:t>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_</a:t>
            </a:r>
            <a:r>
              <a:rPr lang="pl-PL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z.jpg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”</a:t>
            </a:r>
            <a:r>
              <a:rPr lang="pl-PL" sz="1400" dirty="0" smtClean="0">
                <a:latin typeface="Consolas"/>
                <a:cs typeface="Consolas"/>
              </a:rPr>
              <a:t>; 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FFCE05"/>
                </a:solidFill>
                <a:latin typeface="Consolas"/>
                <a:cs typeface="Consolas"/>
              </a:rPr>
              <a:t>	</a:t>
            </a:r>
            <a:r>
              <a:rPr lang="pl-PL" sz="1400" dirty="0" smtClean="0">
                <a:solidFill>
                  <a:srgbClr val="FFCE05"/>
                </a:solidFill>
                <a:latin typeface="Consolas"/>
                <a:cs typeface="Consolas"/>
              </a:rPr>
              <a:t>		// same as </a:t>
            </a:r>
            <a:r>
              <a:rPr lang="pl-PL" sz="1400" dirty="0" err="1" smtClean="0">
                <a:solidFill>
                  <a:srgbClr val="FFCE05"/>
                </a:solidFill>
                <a:latin typeface="Consolas"/>
                <a:cs typeface="Consolas"/>
              </a:rPr>
              <a:t>above</a:t>
            </a:r>
            <a:r>
              <a:rPr lang="pl-PL" sz="1400" dirty="0" smtClean="0">
                <a:solidFill>
                  <a:srgbClr val="FFCE05"/>
                </a:solidFill>
                <a:latin typeface="Consolas"/>
                <a:cs typeface="Consolas"/>
              </a:rPr>
              <a:t> but …_</a:t>
            </a:r>
            <a:r>
              <a:rPr lang="pl-PL" sz="1400" dirty="0" err="1" smtClean="0">
                <a:solidFill>
                  <a:srgbClr val="FFCE05"/>
                </a:solidFill>
                <a:latin typeface="Consolas"/>
                <a:cs typeface="Consolas"/>
              </a:rPr>
              <a:t>z.jpg</a:t>
            </a:r>
            <a:endParaRPr lang="pl-PL" sz="1400" dirty="0">
              <a:solidFill>
                <a:srgbClr val="FFCE05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pl-PL" sz="1400" dirty="0">
                <a:latin typeface="Consolas"/>
                <a:cs typeface="Consolas"/>
              </a:rPr>
              <a:t>	</a:t>
            </a:r>
            <a:r>
              <a:rPr lang="pl-PL" sz="1400" dirty="0" smtClean="0">
                <a:latin typeface="Consolas"/>
                <a:cs typeface="Consolas"/>
              </a:rPr>
              <a:t>			 	</a:t>
            </a:r>
            <a:r>
              <a:rPr lang="pl-PL" sz="1400" dirty="0">
                <a:latin typeface="Consolas"/>
                <a:cs typeface="Consolas"/>
              </a:rPr>
              <a:t>	</a:t>
            </a:r>
            <a:r>
              <a:rPr lang="pl-PL" sz="1400" dirty="0" smtClean="0">
                <a:latin typeface="Consolas"/>
                <a:cs typeface="Consolas"/>
              </a:rPr>
              <a:t>$</a:t>
            </a:r>
            <a:r>
              <a:rPr lang="pl-PL" sz="1400" dirty="0">
                <a:latin typeface="Consolas"/>
                <a:cs typeface="Consolas"/>
              </a:rPr>
              <a:t>(</a:t>
            </a:r>
            <a:r>
              <a:rPr lang="pl-PL" sz="1400" dirty="0">
                <a:solidFill>
                  <a:srgbClr val="FF0000"/>
                </a:solidFill>
                <a:latin typeface="Consolas"/>
                <a:cs typeface="Consolas"/>
              </a:rPr>
              <a:t>"&lt;</a:t>
            </a:r>
            <a:r>
              <a:rPr lang="pl-PL" sz="1400" dirty="0" err="1">
                <a:solidFill>
                  <a:srgbClr val="FF0000"/>
                </a:solidFill>
                <a:latin typeface="Consolas"/>
                <a:cs typeface="Consolas"/>
              </a:rPr>
              <a:t>img</a:t>
            </a:r>
            <a:r>
              <a:rPr lang="pl-PL" sz="1400" dirty="0">
                <a:solidFill>
                  <a:srgbClr val="FF0000"/>
                </a:solidFill>
                <a:latin typeface="Consolas"/>
                <a:cs typeface="Consolas"/>
              </a:rPr>
              <a:t>/&gt;"</a:t>
            </a:r>
            <a:r>
              <a:rPr lang="pl-PL" sz="1400" dirty="0">
                <a:latin typeface="Consolas"/>
                <a:cs typeface="Consolas"/>
              </a:rPr>
              <a:t>).</a:t>
            </a:r>
            <a:r>
              <a:rPr lang="pl-PL" sz="1400" dirty="0" err="1">
                <a:solidFill>
                  <a:srgbClr val="000090"/>
                </a:solidFill>
                <a:latin typeface="Consolas"/>
                <a:cs typeface="Consolas"/>
              </a:rPr>
              <a:t>attr</a:t>
            </a:r>
            <a:r>
              <a:rPr lang="pl-PL" sz="1400" dirty="0">
                <a:latin typeface="Consolas"/>
                <a:cs typeface="Consolas"/>
              </a:rPr>
              <a:t>(</a:t>
            </a:r>
            <a:r>
              <a:rPr lang="pl-PL" sz="14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pl-PL" sz="1400" dirty="0" err="1">
                <a:solidFill>
                  <a:srgbClr val="FF0000"/>
                </a:solidFill>
                <a:latin typeface="Consolas"/>
                <a:cs typeface="Consolas"/>
              </a:rPr>
              <a:t>src</a:t>
            </a:r>
            <a:r>
              <a:rPr lang="pl-PL" sz="1400" dirty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pl-PL" sz="1400" dirty="0">
                <a:latin typeface="Consolas"/>
                <a:cs typeface="Consolas"/>
              </a:rPr>
              <a:t>, </a:t>
            </a:r>
            <a:r>
              <a:rPr lang="pl-PL" sz="1400" dirty="0" err="1">
                <a:latin typeface="Consolas"/>
                <a:cs typeface="Consolas"/>
              </a:rPr>
              <a:t>srcl</a:t>
            </a:r>
            <a:r>
              <a:rPr lang="pl-PL" sz="1400" dirty="0">
                <a:latin typeface="Consolas"/>
                <a:cs typeface="Consolas"/>
              </a:rPr>
              <a:t>).</a:t>
            </a:r>
            <a:r>
              <a:rPr lang="pl-PL" sz="1400" dirty="0" err="1">
                <a:solidFill>
                  <a:srgbClr val="000090"/>
                </a:solidFill>
                <a:latin typeface="Consolas"/>
                <a:cs typeface="Consolas"/>
              </a:rPr>
              <a:t>appendTo</a:t>
            </a:r>
            <a:r>
              <a:rPr lang="pl-PL" sz="1400" dirty="0">
                <a:latin typeface="Consolas"/>
                <a:cs typeface="Consolas"/>
              </a:rPr>
              <a:t>(</a:t>
            </a:r>
            <a:r>
              <a:rPr lang="pl-PL" sz="1400" dirty="0">
                <a:solidFill>
                  <a:srgbClr val="FF0000"/>
                </a:solidFill>
                <a:latin typeface="Consolas"/>
                <a:cs typeface="Consolas"/>
              </a:rPr>
              <a:t>"#image"</a:t>
            </a:r>
            <a:r>
              <a:rPr lang="pl-PL" sz="1400" dirty="0"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r>
              <a:rPr lang="pl-PL" sz="1400" dirty="0" smtClean="0">
                <a:latin typeface="Consolas"/>
                <a:cs typeface="Consolas"/>
              </a:rPr>
              <a:t>	}</a:t>
            </a:r>
          </a:p>
          <a:p>
            <a:pPr marL="0" indent="0">
              <a:buNone/>
            </a:pPr>
            <a:r>
              <a:rPr lang="pl-PL" sz="1400" dirty="0" smtClean="0">
                <a:solidFill>
                  <a:srgbClr val="7F7F7F"/>
                </a:solidFill>
                <a:latin typeface="Consolas"/>
                <a:cs typeface="Consolas"/>
              </a:rPr>
              <a:t>});</a:t>
            </a:r>
          </a:p>
          <a:p>
            <a:pPr marL="0" indent="0">
              <a:buNone/>
            </a:pPr>
            <a:r>
              <a:rPr lang="pl-PL" sz="1400" dirty="0" smtClean="0">
                <a:solidFill>
                  <a:srgbClr val="7F7F7F"/>
                </a:solidFill>
                <a:latin typeface="Consolas"/>
                <a:cs typeface="Consolas"/>
              </a:rPr>
              <a:t>…</a:t>
            </a:r>
            <a:endParaRPr lang="pl-PL" sz="1400" dirty="0">
              <a:solidFill>
                <a:srgbClr val="7F7F7F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endParaRPr lang="en-US" sz="14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45992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12. Hmm… Lets tidy it up a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dirty="0" smtClean="0">
                <a:solidFill>
                  <a:srgbClr val="7F7F7F"/>
                </a:solidFill>
                <a:latin typeface="Consolas"/>
                <a:cs typeface="Consolas"/>
              </a:rPr>
              <a:t>&lt;</a:t>
            </a:r>
            <a:r>
              <a:rPr lang="en-US" sz="1100" dirty="0">
                <a:solidFill>
                  <a:srgbClr val="7F7F7F"/>
                </a:solidFill>
                <a:latin typeface="Consolas"/>
                <a:cs typeface="Consolas"/>
              </a:rPr>
              <a:t>head&gt;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srgbClr val="FFCE05"/>
                </a:solidFill>
                <a:latin typeface="Consolas"/>
                <a:cs typeface="Consolas"/>
              </a:rPr>
              <a:t>&lt;!-</a:t>
            </a:r>
            <a:r>
              <a:rPr lang="en-US" sz="1100" dirty="0">
                <a:solidFill>
                  <a:srgbClr val="FFCE05"/>
                </a:solidFill>
                <a:latin typeface="Consolas"/>
                <a:cs typeface="Consolas"/>
              </a:rPr>
              <a:t>- The Styles --&gt;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srgbClr val="660066"/>
                </a:solidFill>
                <a:latin typeface="Consolas"/>
                <a:cs typeface="Consolas"/>
              </a:rPr>
              <a:t>&lt;style </a:t>
            </a:r>
            <a:r>
              <a:rPr lang="en-US" sz="1100" dirty="0" err="1" smtClean="0">
                <a:solidFill>
                  <a:srgbClr val="FF6600"/>
                </a:solidFill>
                <a:latin typeface="Consolas"/>
                <a:cs typeface="Consolas"/>
              </a:rPr>
              <a:t>type</a:t>
            </a:r>
            <a:r>
              <a:rPr lang="en-US" sz="1100" dirty="0" err="1" smtClean="0">
                <a:solidFill>
                  <a:srgbClr val="FF0000"/>
                </a:solidFill>
                <a:latin typeface="Consolas"/>
                <a:cs typeface="Consolas"/>
              </a:rPr>
              <a:t>“text</a:t>
            </a:r>
            <a:r>
              <a:rPr lang="en-US" sz="1100" dirty="0">
                <a:solidFill>
                  <a:srgbClr val="FF0000"/>
                </a:solidFill>
                <a:latin typeface="Consolas"/>
                <a:cs typeface="Consolas"/>
              </a:rPr>
              <a:t>/</a:t>
            </a:r>
            <a:r>
              <a:rPr lang="en-US" sz="1100" dirty="0" err="1" smtClean="0">
                <a:solidFill>
                  <a:srgbClr val="FF0000"/>
                </a:solidFill>
                <a:latin typeface="Consolas"/>
                <a:cs typeface="Consolas"/>
              </a:rPr>
              <a:t>css</a:t>
            </a:r>
            <a:r>
              <a:rPr lang="en-US" sz="1100" dirty="0" smtClean="0">
                <a:solidFill>
                  <a:srgbClr val="FF0000"/>
                </a:solidFill>
                <a:latin typeface="Consolas"/>
                <a:cs typeface="Consolas"/>
              </a:rPr>
              <a:t>”</a:t>
            </a:r>
            <a:r>
              <a:rPr lang="en-US" sz="1100" dirty="0" smtClean="0">
                <a:latin typeface="Consolas"/>
                <a:cs typeface="Consolas"/>
              </a:rPr>
              <a:t>&gt;</a:t>
            </a:r>
            <a:endParaRPr lang="en-US" sz="11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</a:t>
            </a:r>
            <a:r>
              <a:rPr lang="en-US" sz="1100" dirty="0" smtClean="0">
                <a:latin typeface="Consolas"/>
                <a:cs typeface="Consolas"/>
              </a:rPr>
              <a:t>#images </a:t>
            </a:r>
            <a:r>
              <a:rPr lang="en-US" sz="1100" dirty="0" err="1">
                <a:latin typeface="Consolas"/>
                <a:cs typeface="Consolas"/>
              </a:rPr>
              <a:t>img</a:t>
            </a:r>
            <a:r>
              <a:rPr lang="en-US" sz="1100" dirty="0">
                <a:latin typeface="Consolas"/>
                <a:cs typeface="Consolas"/>
              </a:rPr>
              <a:t> { 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</a:t>
            </a:r>
            <a:r>
              <a:rPr lang="en-US" sz="1100" dirty="0" smtClean="0">
                <a:latin typeface="Consolas"/>
                <a:cs typeface="Consolas"/>
              </a:rPr>
              <a:t>	</a:t>
            </a:r>
            <a:r>
              <a:rPr lang="en-US" sz="1100" dirty="0" smtClean="0">
                <a:solidFill>
                  <a:srgbClr val="660066"/>
                </a:solidFill>
                <a:latin typeface="Consolas"/>
                <a:cs typeface="Consolas"/>
              </a:rPr>
              <a:t>height: </a:t>
            </a:r>
            <a:r>
              <a:rPr lang="en-US" sz="1100" dirty="0" smtClean="0">
                <a:solidFill>
                  <a:srgbClr val="0000FF"/>
                </a:solidFill>
                <a:latin typeface="Consolas"/>
                <a:cs typeface="Consolas"/>
              </a:rPr>
              <a:t>100px</a:t>
            </a:r>
            <a:r>
              <a:rPr lang="en-US" sz="11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	</a:t>
            </a:r>
            <a:r>
              <a:rPr lang="en-US" sz="1100" dirty="0" smtClean="0">
                <a:latin typeface="Consolas"/>
                <a:cs typeface="Consolas"/>
              </a:rPr>
              <a:t>	</a:t>
            </a:r>
            <a:r>
              <a:rPr lang="en-US" sz="1100" dirty="0" smtClean="0">
                <a:solidFill>
                  <a:srgbClr val="660066"/>
                </a:solidFill>
                <a:latin typeface="Consolas"/>
                <a:cs typeface="Consolas"/>
              </a:rPr>
              <a:t>float</a:t>
            </a:r>
            <a:r>
              <a:rPr lang="en-US" sz="1100" dirty="0">
                <a:solidFill>
                  <a:srgbClr val="660066"/>
                </a:solidFill>
                <a:latin typeface="Consolas"/>
                <a:cs typeface="Consolas"/>
              </a:rPr>
              <a:t>:</a:t>
            </a:r>
            <a:r>
              <a:rPr lang="en-US" sz="1100" dirty="0">
                <a:latin typeface="Consolas"/>
                <a:cs typeface="Consolas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/>
                <a:cs typeface="Consolas"/>
              </a:rPr>
              <a:t>left</a:t>
            </a:r>
            <a:r>
              <a:rPr lang="en-US" sz="1100" dirty="0">
                <a:latin typeface="Consolas"/>
                <a:cs typeface="Consolas"/>
              </a:rPr>
              <a:t>; 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</a:t>
            </a:r>
            <a:r>
              <a:rPr lang="en-US" sz="1100" dirty="0" smtClean="0">
                <a:latin typeface="Consolas"/>
                <a:cs typeface="Consolas"/>
              </a:rPr>
              <a:t> }</a:t>
            </a:r>
            <a:r>
              <a:rPr lang="en-US" sz="1100" dirty="0">
                <a:latin typeface="Consolas"/>
                <a:cs typeface="Consolas"/>
              </a:rPr>
              <a:t>	 	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</a:t>
            </a:r>
            <a:r>
              <a:rPr lang="en-US" sz="1100" dirty="0" smtClean="0">
                <a:latin typeface="Consolas"/>
                <a:cs typeface="Consolas"/>
              </a:rPr>
              <a:t>#</a:t>
            </a:r>
            <a:r>
              <a:rPr lang="en-US" sz="1100" dirty="0">
                <a:latin typeface="Consolas"/>
                <a:cs typeface="Consolas"/>
              </a:rPr>
              <a:t>image, #</a:t>
            </a:r>
            <a:r>
              <a:rPr lang="en-US" sz="1100" dirty="0" err="1">
                <a:latin typeface="Consolas"/>
                <a:cs typeface="Consolas"/>
              </a:rPr>
              <a:t>searchBox</a:t>
            </a:r>
            <a:r>
              <a:rPr lang="en-US" sz="1100" dirty="0">
                <a:latin typeface="Consolas"/>
                <a:cs typeface="Consolas"/>
              </a:rPr>
              <a:t> {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</a:t>
            </a:r>
            <a:r>
              <a:rPr lang="en-US" sz="1100" dirty="0" smtClean="0">
                <a:latin typeface="Consolas"/>
                <a:cs typeface="Consolas"/>
              </a:rPr>
              <a:t> </a:t>
            </a:r>
            <a:r>
              <a:rPr lang="en-US" sz="1100" dirty="0">
                <a:latin typeface="Consolas"/>
                <a:cs typeface="Consolas"/>
              </a:rPr>
              <a:t>	</a:t>
            </a:r>
            <a:r>
              <a:rPr lang="en-US" sz="1100" dirty="0" smtClean="0">
                <a:solidFill>
                  <a:srgbClr val="660066"/>
                </a:solidFill>
                <a:latin typeface="Consolas"/>
                <a:cs typeface="Consolas"/>
              </a:rPr>
              <a:t>text</a:t>
            </a:r>
            <a:r>
              <a:rPr lang="en-US" sz="1100" dirty="0">
                <a:solidFill>
                  <a:srgbClr val="660066"/>
                </a:solidFill>
                <a:latin typeface="Consolas"/>
                <a:cs typeface="Consolas"/>
              </a:rPr>
              <a:t>-align: </a:t>
            </a:r>
            <a:r>
              <a:rPr lang="en-US" sz="1100" dirty="0">
                <a:solidFill>
                  <a:srgbClr val="0000FF"/>
                </a:solidFill>
                <a:latin typeface="Consolas"/>
                <a:cs typeface="Consolas"/>
              </a:rPr>
              <a:t>center</a:t>
            </a:r>
            <a:r>
              <a:rPr lang="en-US" sz="11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	 </a:t>
            </a:r>
            <a:r>
              <a:rPr lang="en-US" sz="1100" dirty="0" smtClean="0">
                <a:solidFill>
                  <a:srgbClr val="660066"/>
                </a:solidFill>
                <a:latin typeface="Consolas"/>
                <a:cs typeface="Consolas"/>
              </a:rPr>
              <a:t>clear: </a:t>
            </a:r>
            <a:r>
              <a:rPr lang="en-US" sz="1100" dirty="0" smtClean="0">
                <a:solidFill>
                  <a:srgbClr val="0000FF"/>
                </a:solidFill>
                <a:latin typeface="Consolas"/>
                <a:cs typeface="Consolas"/>
              </a:rPr>
              <a:t>both</a:t>
            </a:r>
            <a:r>
              <a:rPr lang="en-US" sz="11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	 </a:t>
            </a:r>
            <a:r>
              <a:rPr lang="en-US" sz="1100" dirty="0" smtClean="0">
                <a:solidFill>
                  <a:srgbClr val="660066"/>
                </a:solidFill>
                <a:latin typeface="Consolas"/>
                <a:cs typeface="Consolas"/>
              </a:rPr>
              <a:t>padding: </a:t>
            </a:r>
            <a:r>
              <a:rPr lang="en-US" sz="1100" dirty="0" smtClean="0">
                <a:solidFill>
                  <a:srgbClr val="0000FF"/>
                </a:solidFill>
                <a:latin typeface="Consolas"/>
                <a:cs typeface="Consolas"/>
              </a:rPr>
              <a:t>20px</a:t>
            </a:r>
            <a:r>
              <a:rPr lang="en-US" sz="11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	 </a:t>
            </a:r>
            <a:r>
              <a:rPr lang="en-US" sz="1100" dirty="0" smtClean="0">
                <a:solidFill>
                  <a:srgbClr val="660066"/>
                </a:solidFill>
                <a:latin typeface="Consolas"/>
                <a:cs typeface="Consolas"/>
              </a:rPr>
              <a:t>margin: </a:t>
            </a:r>
            <a:r>
              <a:rPr lang="en-US" sz="1100" dirty="0">
                <a:solidFill>
                  <a:srgbClr val="0000FF"/>
                </a:solidFill>
                <a:latin typeface="Consolas"/>
                <a:cs typeface="Consolas"/>
              </a:rPr>
              <a:t>10px</a:t>
            </a:r>
            <a:r>
              <a:rPr lang="en-US" sz="11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</a:t>
            </a:r>
            <a:r>
              <a:rPr lang="en-US" sz="1100" dirty="0" smtClean="0">
                <a:latin typeface="Consolas"/>
                <a:cs typeface="Consolas"/>
              </a:rPr>
              <a:t>} </a:t>
            </a:r>
            <a:r>
              <a:rPr lang="en-US" sz="1100" dirty="0">
                <a:latin typeface="Consolas"/>
                <a:cs typeface="Consolas"/>
              </a:rPr>
              <a:t>	 	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</a:t>
            </a:r>
            <a:r>
              <a:rPr lang="en-US" sz="1100" dirty="0" smtClean="0">
                <a:latin typeface="Consolas"/>
                <a:cs typeface="Consolas"/>
              </a:rPr>
              <a:t>#</a:t>
            </a:r>
            <a:r>
              <a:rPr lang="en-US" sz="1100" dirty="0">
                <a:latin typeface="Consolas"/>
                <a:cs typeface="Consolas"/>
              </a:rPr>
              <a:t>image {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	</a:t>
            </a:r>
            <a:r>
              <a:rPr lang="en-US" sz="1100" dirty="0">
                <a:solidFill>
                  <a:srgbClr val="660066"/>
                </a:solidFill>
                <a:latin typeface="Consolas"/>
                <a:cs typeface="Consolas"/>
              </a:rPr>
              <a:t>height: </a:t>
            </a:r>
            <a:r>
              <a:rPr lang="en-US" sz="1100" dirty="0">
                <a:solidFill>
                  <a:srgbClr val="0000FF"/>
                </a:solidFill>
                <a:latin typeface="Consolas"/>
                <a:cs typeface="Consolas"/>
              </a:rPr>
              <a:t>640px</a:t>
            </a:r>
            <a:r>
              <a:rPr lang="en-US" sz="11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</a:t>
            </a:r>
            <a:r>
              <a:rPr lang="en-US" sz="1100" dirty="0" smtClean="0">
                <a:latin typeface="Consolas"/>
                <a:cs typeface="Consolas"/>
              </a:rPr>
              <a:t> }</a:t>
            </a:r>
            <a:r>
              <a:rPr lang="en-US" sz="1100" dirty="0">
                <a:latin typeface="Consolas"/>
                <a:cs typeface="Consolas"/>
              </a:rPr>
              <a:t>	 	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</a:t>
            </a:r>
            <a:r>
              <a:rPr lang="en-US" sz="1100" dirty="0" smtClean="0">
                <a:latin typeface="Consolas"/>
                <a:cs typeface="Consolas"/>
              </a:rPr>
              <a:t>#</a:t>
            </a:r>
            <a:r>
              <a:rPr lang="en-US" sz="1100" dirty="0" err="1">
                <a:latin typeface="Consolas"/>
                <a:cs typeface="Consolas"/>
              </a:rPr>
              <a:t>searchBox</a:t>
            </a:r>
            <a:r>
              <a:rPr lang="en-US" sz="1100" dirty="0">
                <a:latin typeface="Consolas"/>
                <a:cs typeface="Consolas"/>
              </a:rPr>
              <a:t> {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 	</a:t>
            </a:r>
            <a:r>
              <a:rPr lang="en-US" sz="1100" dirty="0" smtClean="0">
                <a:solidFill>
                  <a:srgbClr val="660066"/>
                </a:solidFill>
                <a:latin typeface="Consolas"/>
                <a:cs typeface="Consolas"/>
              </a:rPr>
              <a:t>border</a:t>
            </a:r>
            <a:r>
              <a:rPr lang="en-US" sz="1100" dirty="0">
                <a:solidFill>
                  <a:srgbClr val="660066"/>
                </a:solidFill>
                <a:latin typeface="Consolas"/>
                <a:cs typeface="Consolas"/>
              </a:rPr>
              <a:t>:</a:t>
            </a:r>
            <a:r>
              <a:rPr lang="en-US" sz="1100" dirty="0">
                <a:latin typeface="Consolas"/>
                <a:cs typeface="Consolas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/>
                <a:cs typeface="Consolas"/>
              </a:rPr>
              <a:t>5px solid </a:t>
            </a:r>
            <a:r>
              <a:rPr lang="en-US" sz="1100" dirty="0" err="1">
                <a:solidFill>
                  <a:srgbClr val="0000FF"/>
                </a:solidFill>
                <a:latin typeface="Consolas"/>
                <a:cs typeface="Consolas"/>
              </a:rPr>
              <a:t>darkGrey</a:t>
            </a:r>
            <a:r>
              <a:rPr lang="en-US" sz="11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/>
                <a:cs typeface="Consolas"/>
              </a:rPr>
              <a:t>	 </a:t>
            </a:r>
            <a:r>
              <a:rPr lang="en-US" sz="1100" dirty="0" smtClean="0">
                <a:latin typeface="Consolas"/>
                <a:cs typeface="Consolas"/>
              </a:rPr>
              <a:t>}</a:t>
            </a:r>
            <a:endParaRPr lang="en-US" sz="11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srgbClr val="660066"/>
                </a:solidFill>
                <a:latin typeface="Consolas"/>
                <a:cs typeface="Consolas"/>
              </a:rPr>
              <a:t>&lt;</a:t>
            </a:r>
            <a:r>
              <a:rPr lang="en-US" sz="1100" dirty="0">
                <a:solidFill>
                  <a:srgbClr val="660066"/>
                </a:solidFill>
                <a:latin typeface="Consolas"/>
                <a:cs typeface="Consolas"/>
              </a:rPr>
              <a:t>/style</a:t>
            </a:r>
            <a:r>
              <a:rPr lang="en-US" sz="11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…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959408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13. Update on clicking thumbnail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400" strike="sngStrike" dirty="0" err="1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it-IT" sz="1400" strike="sngStrike" dirty="0">
                <a:latin typeface="Consolas"/>
                <a:cs typeface="Consolas"/>
              </a:rPr>
              <a:t> anchor = $(</a:t>
            </a:r>
            <a:r>
              <a:rPr lang="it-IT" sz="1400" strike="sngStrike" dirty="0">
                <a:solidFill>
                  <a:srgbClr val="FF0000"/>
                </a:solidFill>
                <a:latin typeface="Consolas"/>
                <a:cs typeface="Consolas"/>
              </a:rPr>
              <a:t>"&lt;a/&gt;"</a:t>
            </a:r>
            <a:r>
              <a:rPr lang="it-IT" sz="1400" strike="sngStrike" dirty="0" smtClean="0"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endParaRPr lang="it-IT" sz="1400" dirty="0" smtClean="0">
              <a:solidFill>
                <a:srgbClr val="7F7F7F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endParaRPr lang="it-IT" sz="1400" dirty="0">
              <a:solidFill>
                <a:srgbClr val="7F7F7F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endParaRPr lang="it-IT" sz="1400" dirty="0" smtClean="0">
              <a:solidFill>
                <a:srgbClr val="7F7F7F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it-IT" sz="1400" dirty="0" smtClean="0">
                <a:solidFill>
                  <a:srgbClr val="7F7F7F"/>
                </a:solidFill>
                <a:latin typeface="Consolas"/>
                <a:cs typeface="Consolas"/>
              </a:rPr>
              <a:t>…</a:t>
            </a:r>
            <a:endParaRPr lang="it-IT" sz="1400" dirty="0">
              <a:solidFill>
                <a:srgbClr val="7F7F7F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pl-PL" sz="1400" dirty="0" err="1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pl-PL" sz="1400" dirty="0">
                <a:latin typeface="Consolas"/>
                <a:cs typeface="Consolas"/>
              </a:rPr>
              <a:t> </a:t>
            </a:r>
            <a:r>
              <a:rPr lang="pl-PL" sz="1400" dirty="0" err="1">
                <a:latin typeface="Consolas"/>
                <a:cs typeface="Consolas"/>
              </a:rPr>
              <a:t>anchor</a:t>
            </a:r>
            <a:r>
              <a:rPr lang="pl-PL" sz="1400" dirty="0">
                <a:latin typeface="Consolas"/>
                <a:cs typeface="Consolas"/>
              </a:rPr>
              <a:t> = $</a:t>
            </a:r>
            <a:r>
              <a:rPr lang="pl-PL" sz="1400" dirty="0" smtClean="0">
                <a:latin typeface="Consolas"/>
                <a:cs typeface="Consolas"/>
              </a:rPr>
              <a:t>(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&lt;</a:t>
            </a:r>
            <a:r>
              <a:rPr lang="pl-PL" sz="1400" dirty="0">
                <a:solidFill>
                  <a:srgbClr val="FF0000"/>
                </a:solidFill>
                <a:latin typeface="Consolas"/>
                <a:cs typeface="Consolas"/>
              </a:rPr>
              <a:t>a/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&gt;”</a:t>
            </a:r>
            <a:r>
              <a:rPr lang="pl-PL" sz="1400" dirty="0" smtClean="0">
                <a:latin typeface="Consolas"/>
                <a:cs typeface="Consolas"/>
              </a:rPr>
              <a:t>)</a:t>
            </a:r>
            <a:r>
              <a:rPr lang="pl-PL" sz="1400" dirty="0">
                <a:latin typeface="Consolas"/>
                <a:cs typeface="Consolas"/>
              </a:rPr>
              <a:t>.</a:t>
            </a:r>
            <a:r>
              <a:rPr lang="pl-PL" sz="1400" dirty="0" err="1">
                <a:solidFill>
                  <a:srgbClr val="000090"/>
                </a:solidFill>
                <a:latin typeface="Consolas"/>
                <a:cs typeface="Consolas"/>
              </a:rPr>
              <a:t>click</a:t>
            </a:r>
            <a:r>
              <a:rPr lang="pl-PL" sz="1400" dirty="0">
                <a:latin typeface="Consolas"/>
                <a:cs typeface="Consolas"/>
              </a:rPr>
              <a:t>(</a:t>
            </a:r>
            <a:r>
              <a:rPr lang="pl-PL" sz="1400" dirty="0" err="1">
                <a:solidFill>
                  <a:srgbClr val="008000"/>
                </a:solidFill>
                <a:latin typeface="Consolas"/>
                <a:cs typeface="Consolas"/>
              </a:rPr>
              <a:t>function</a:t>
            </a:r>
            <a:r>
              <a:rPr lang="pl-PL" sz="1400" dirty="0">
                <a:latin typeface="Consolas"/>
                <a:cs typeface="Consolas"/>
              </a:rPr>
              <a:t>() {</a:t>
            </a:r>
          </a:p>
          <a:p>
            <a:pPr marL="0" indent="0">
              <a:buNone/>
            </a:pPr>
            <a:r>
              <a:rPr lang="pl-PL" sz="1400" dirty="0">
                <a:latin typeface="Consolas"/>
                <a:cs typeface="Consolas"/>
              </a:rPr>
              <a:t>	</a:t>
            </a:r>
            <a:r>
              <a:rPr lang="pl-PL" sz="1400" dirty="0" err="1" smtClean="0">
                <a:latin typeface="Consolas"/>
                <a:cs typeface="Consolas"/>
              </a:rPr>
              <a:t>srcl</a:t>
            </a:r>
            <a:r>
              <a:rPr lang="pl-PL" sz="1400" dirty="0" smtClean="0">
                <a:latin typeface="Consolas"/>
                <a:cs typeface="Consolas"/>
              </a:rPr>
              <a:t> </a:t>
            </a:r>
            <a:r>
              <a:rPr lang="pl-PL" sz="1400" dirty="0">
                <a:latin typeface="Consolas"/>
                <a:cs typeface="Consolas"/>
              </a:rPr>
              <a:t>=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http://farm”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pl-PL" sz="1400" dirty="0" err="1" smtClean="0">
                <a:latin typeface="Consolas"/>
                <a:cs typeface="Consolas"/>
              </a:rPr>
              <a:t>item.farm</a:t>
            </a:r>
            <a:r>
              <a:rPr lang="pl-PL" sz="1400" dirty="0" smtClean="0">
                <a:latin typeface="Consolas"/>
                <a:cs typeface="Consolas"/>
              </a:rPr>
              <a:t> 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.</a:t>
            </a:r>
            <a:r>
              <a:rPr lang="pl-PL" sz="1400" dirty="0" err="1">
                <a:solidFill>
                  <a:srgbClr val="FF0000"/>
                </a:solidFill>
                <a:latin typeface="Consolas"/>
                <a:cs typeface="Consolas"/>
              </a:rPr>
              <a:t>static.flickr.com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/”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pl-PL" sz="1400" dirty="0" err="1">
                <a:latin typeface="Consolas"/>
                <a:cs typeface="Consolas"/>
              </a:rPr>
              <a:t>item.server</a:t>
            </a:r>
            <a:r>
              <a:rPr lang="pl-PL" sz="1400" dirty="0">
                <a:latin typeface="Consolas"/>
                <a:cs typeface="Consolas"/>
              </a:rPr>
              <a:t>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/”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pl-PL" sz="1400" dirty="0" err="1">
                <a:latin typeface="Consolas"/>
                <a:cs typeface="Consolas"/>
              </a:rPr>
              <a:t>item.id</a:t>
            </a:r>
            <a:r>
              <a:rPr lang="pl-PL" sz="1400" dirty="0">
                <a:latin typeface="Consolas"/>
                <a:cs typeface="Consolas"/>
              </a:rPr>
              <a:t>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_” </a:t>
            </a:r>
            <a:r>
              <a:rPr lang="pl-PL" sz="1400" dirty="0" smtClean="0">
                <a:latin typeface="Consolas"/>
                <a:cs typeface="Consolas"/>
              </a:rPr>
              <a:t>+ </a:t>
            </a:r>
            <a:r>
              <a:rPr lang="pl-PL" sz="1400" dirty="0" err="1" smtClean="0">
                <a:latin typeface="Consolas"/>
                <a:cs typeface="Consolas"/>
              </a:rPr>
              <a:t>item.secret</a:t>
            </a:r>
            <a:r>
              <a:rPr lang="pl-PL" sz="1400" dirty="0" smtClean="0">
                <a:latin typeface="Consolas"/>
                <a:cs typeface="Consolas"/>
              </a:rPr>
              <a:t> + 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_</a:t>
            </a:r>
            <a:r>
              <a:rPr lang="pl-PL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z.jpg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”</a:t>
            </a:r>
            <a:r>
              <a:rPr lang="pl-PL" sz="1400" dirty="0" smtClean="0">
                <a:latin typeface="Consolas"/>
                <a:cs typeface="Consolas"/>
              </a:rPr>
              <a:t>; 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FFCE05"/>
                </a:solidFill>
                <a:latin typeface="Consolas"/>
                <a:cs typeface="Consolas"/>
              </a:rPr>
              <a:t>	</a:t>
            </a:r>
            <a:r>
              <a:rPr lang="pl-PL" sz="1400" dirty="0" smtClean="0">
                <a:solidFill>
                  <a:srgbClr val="FFCE05"/>
                </a:solidFill>
                <a:latin typeface="Consolas"/>
                <a:cs typeface="Consolas"/>
              </a:rPr>
              <a:t>// </a:t>
            </a:r>
            <a:r>
              <a:rPr lang="pl-PL" sz="1400" dirty="0" err="1" smtClean="0">
                <a:solidFill>
                  <a:srgbClr val="FFCE05"/>
                </a:solidFill>
                <a:latin typeface="Consolas"/>
                <a:cs typeface="Consolas"/>
              </a:rPr>
              <a:t>like</a:t>
            </a:r>
            <a:r>
              <a:rPr lang="pl-PL" sz="1400" dirty="0" smtClean="0">
                <a:solidFill>
                  <a:srgbClr val="FFCE05"/>
                </a:solidFill>
                <a:latin typeface="Consolas"/>
                <a:cs typeface="Consolas"/>
              </a:rPr>
              <a:t> </a:t>
            </a:r>
            <a:r>
              <a:rPr lang="pl-PL" sz="1400" dirty="0" err="1" smtClean="0">
                <a:solidFill>
                  <a:srgbClr val="FFCE05"/>
                </a:solidFill>
                <a:latin typeface="Consolas"/>
                <a:cs typeface="Consolas"/>
              </a:rPr>
              <a:t>before</a:t>
            </a:r>
            <a:r>
              <a:rPr lang="pl-PL" sz="1400" dirty="0" smtClean="0">
                <a:solidFill>
                  <a:srgbClr val="FFCE05"/>
                </a:solidFill>
                <a:latin typeface="Consolas"/>
                <a:cs typeface="Consolas"/>
              </a:rPr>
              <a:t> but ”z”</a:t>
            </a:r>
            <a:endParaRPr lang="pl-PL" sz="1400" dirty="0">
              <a:solidFill>
                <a:srgbClr val="FFCE05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pl-PL" sz="1400" dirty="0">
                <a:latin typeface="Consolas"/>
                <a:cs typeface="Consolas"/>
              </a:rPr>
              <a:t>	</a:t>
            </a:r>
            <a:r>
              <a:rPr lang="pl-PL" sz="1400" dirty="0" err="1" smtClean="0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pl-PL" sz="1400" dirty="0" smtClean="0">
                <a:latin typeface="Consolas"/>
                <a:cs typeface="Consolas"/>
              </a:rPr>
              <a:t> </a:t>
            </a:r>
            <a:r>
              <a:rPr lang="pl-PL" sz="1400" dirty="0" err="1">
                <a:latin typeface="Consolas"/>
                <a:cs typeface="Consolas"/>
              </a:rPr>
              <a:t>imgl</a:t>
            </a:r>
            <a:r>
              <a:rPr lang="pl-PL" sz="1400" dirty="0">
                <a:latin typeface="Consolas"/>
                <a:cs typeface="Consolas"/>
              </a:rPr>
              <a:t> = $</a:t>
            </a:r>
            <a:r>
              <a:rPr lang="pl-PL" sz="1400" dirty="0" smtClean="0">
                <a:latin typeface="Consolas"/>
                <a:cs typeface="Consolas"/>
              </a:rPr>
              <a:t>(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&lt;</a:t>
            </a:r>
            <a:r>
              <a:rPr lang="pl-PL" sz="1400" dirty="0" err="1">
                <a:solidFill>
                  <a:srgbClr val="FF0000"/>
                </a:solidFill>
                <a:latin typeface="Consolas"/>
                <a:cs typeface="Consolas"/>
              </a:rPr>
              <a:t>img</a:t>
            </a:r>
            <a:r>
              <a:rPr lang="pl-PL" sz="1400" dirty="0">
                <a:solidFill>
                  <a:srgbClr val="FF0000"/>
                </a:solidFill>
                <a:latin typeface="Consolas"/>
                <a:cs typeface="Consolas"/>
              </a:rPr>
              <a:t>/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&gt;”</a:t>
            </a:r>
            <a:r>
              <a:rPr lang="pl-PL" sz="1400" dirty="0" smtClean="0">
                <a:latin typeface="Consolas"/>
                <a:cs typeface="Consolas"/>
              </a:rPr>
              <a:t>)</a:t>
            </a:r>
            <a:r>
              <a:rPr lang="pl-PL" sz="1400" dirty="0">
                <a:latin typeface="Consolas"/>
                <a:cs typeface="Consolas"/>
              </a:rPr>
              <a:t>.</a:t>
            </a:r>
            <a:r>
              <a:rPr lang="pl-PL" sz="1400" dirty="0" err="1">
                <a:solidFill>
                  <a:srgbClr val="000090"/>
                </a:solidFill>
                <a:latin typeface="Consolas"/>
                <a:cs typeface="Consolas"/>
              </a:rPr>
              <a:t>attr</a:t>
            </a:r>
            <a:r>
              <a:rPr lang="pl-PL" sz="1400" dirty="0" smtClean="0">
                <a:latin typeface="Consolas"/>
                <a:cs typeface="Consolas"/>
              </a:rPr>
              <a:t>(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src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”</a:t>
            </a:r>
            <a:r>
              <a:rPr lang="pl-PL" sz="1400" dirty="0" smtClean="0">
                <a:latin typeface="Consolas"/>
                <a:cs typeface="Consolas"/>
              </a:rPr>
              <a:t>, </a:t>
            </a:r>
            <a:r>
              <a:rPr lang="pl-PL" sz="1400" dirty="0" err="1">
                <a:latin typeface="Consolas"/>
                <a:cs typeface="Consolas"/>
              </a:rPr>
              <a:t>srcl</a:t>
            </a:r>
            <a:r>
              <a:rPr lang="pl-PL" sz="1400" dirty="0"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r>
              <a:rPr lang="pl-PL" sz="1400" dirty="0">
                <a:latin typeface="Consolas"/>
                <a:cs typeface="Consolas"/>
              </a:rPr>
              <a:t>	</a:t>
            </a:r>
            <a:r>
              <a:rPr lang="pl-PL" sz="1400" dirty="0" smtClean="0">
                <a:latin typeface="Consolas"/>
                <a:cs typeface="Consolas"/>
              </a:rPr>
              <a:t>$(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“</a:t>
            </a:r>
            <a:r>
              <a:rPr lang="pl-PL" sz="1400" dirty="0" smtClean="0">
                <a:solidFill>
                  <a:srgbClr val="FF0000"/>
                </a:solidFill>
                <a:latin typeface="Consolas"/>
                <a:cs typeface="Consolas"/>
              </a:rPr>
              <a:t>#image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”</a:t>
            </a:r>
            <a:r>
              <a:rPr lang="pl-PL" sz="1400" dirty="0" smtClean="0">
                <a:latin typeface="Consolas"/>
                <a:cs typeface="Consolas"/>
              </a:rPr>
              <a:t>)</a:t>
            </a:r>
            <a:r>
              <a:rPr lang="pl-PL" sz="1400" dirty="0">
                <a:latin typeface="Consolas"/>
                <a:cs typeface="Consolas"/>
              </a:rPr>
              <a:t>.</a:t>
            </a:r>
            <a:r>
              <a:rPr lang="pl-PL" sz="1400" dirty="0" err="1">
                <a:solidFill>
                  <a:srgbClr val="000090"/>
                </a:solidFill>
                <a:latin typeface="Consolas"/>
                <a:cs typeface="Consolas"/>
              </a:rPr>
              <a:t>html</a:t>
            </a:r>
            <a:r>
              <a:rPr lang="pl-PL" sz="1400" dirty="0">
                <a:latin typeface="Consolas"/>
                <a:cs typeface="Consolas"/>
              </a:rPr>
              <a:t>(</a:t>
            </a:r>
            <a:r>
              <a:rPr lang="pl-PL" sz="1400" dirty="0" err="1">
                <a:latin typeface="Consolas"/>
                <a:cs typeface="Consolas"/>
              </a:rPr>
              <a:t>imgl</a:t>
            </a:r>
            <a:r>
              <a:rPr lang="pl-PL" sz="1400" dirty="0"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r>
              <a:rPr lang="pl-PL" sz="1400" dirty="0" smtClean="0">
                <a:latin typeface="Consolas"/>
                <a:cs typeface="Consolas"/>
              </a:rPr>
              <a:t>});</a:t>
            </a:r>
            <a:endParaRPr lang="pl-PL" sz="1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…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43533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14. Done!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(well done)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41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Working with code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45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gr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216" y="3105725"/>
            <a:ext cx="3670300" cy="2209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Picture 1" descr="Facebook_1299512c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59" y="493908"/>
            <a:ext cx="5842000" cy="3657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54793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ick-daloisio-the-16-year-old-founder-of-summly-an-annual-subscription-to-wallpaper-magazine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75"/>
          <a:stretch/>
        </p:blipFill>
        <p:spPr>
          <a:xfrm>
            <a:off x="4113278" y="1024329"/>
            <a:ext cx="4490148" cy="52959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Picture 1" descr="mzl.ofafsrut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77" y="407301"/>
            <a:ext cx="4064000" cy="609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62264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ngry-birds.jpeg"/>
          <p:cNvPicPr>
            <a:picLocks noGrp="1" noChangeAspect="1"/>
          </p:cNvPicPr>
          <p:nvPr>
            <p:ph type="pic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>
            <a:fillRect/>
          </a:stretch>
        </p:blipFill>
        <p:spPr>
          <a:xfrm>
            <a:off x="1830516" y="1196313"/>
            <a:ext cx="5486400" cy="4114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44147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zl.pchxcakr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44" y="457677"/>
            <a:ext cx="5011038" cy="33406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 descr="mzl.wbkjfzlv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181" y="2376218"/>
            <a:ext cx="4684024" cy="31226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49389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we learn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will hack together a web app</a:t>
            </a:r>
          </a:p>
          <a:p>
            <a:pPr lvl="1"/>
            <a:r>
              <a:rPr lang="en-US" dirty="0" smtClean="0"/>
              <a:t>Layout =&gt; HTML</a:t>
            </a:r>
          </a:p>
          <a:p>
            <a:pPr lvl="1"/>
            <a:r>
              <a:rPr lang="en-US" dirty="0" smtClean="0"/>
              <a:t>Styles =&gt; CSS	</a:t>
            </a:r>
          </a:p>
          <a:p>
            <a:pPr lvl="1"/>
            <a:r>
              <a:rPr lang="en-US" dirty="0" smtClean="0"/>
              <a:t>Logic (the code) =&gt; JavaScript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Then you will make your 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981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Your challenge </a:t>
            </a:r>
            <a:r>
              <a:rPr lang="en-US" dirty="0" smtClean="0"/>
              <a:t>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“Make our web-app better!”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2161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Locate file on your desktop called “</a:t>
            </a:r>
            <a:r>
              <a:rPr lang="en-US" dirty="0" err="1" smtClean="0"/>
              <a:t>kidscode.html</a:t>
            </a:r>
            <a:r>
              <a:rPr lang="en-US" dirty="0" smtClean="0"/>
              <a:t>” and open in notepad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Open file in browser also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Resources </a:t>
            </a:r>
          </a:p>
          <a:p>
            <a:pPr lvl="1"/>
            <a:r>
              <a:rPr lang="en-US" dirty="0" smtClean="0"/>
              <a:t>Notes </a:t>
            </a:r>
          </a:p>
          <a:p>
            <a:pPr lvl="1"/>
            <a:r>
              <a:rPr lang="en-US" dirty="0" smtClean="0"/>
              <a:t>W3schools.com </a:t>
            </a:r>
          </a:p>
          <a:p>
            <a:pPr lvl="1"/>
            <a:r>
              <a:rPr lang="en-US" dirty="0" smtClean="0"/>
              <a:t>Google </a:t>
            </a:r>
          </a:p>
          <a:p>
            <a:pPr lvl="1"/>
            <a:r>
              <a:rPr lang="en-US" dirty="0" smtClean="0"/>
              <a:t>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/>
              <a:t>Good luck!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0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Martin Saunders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governor at BPS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Learned to code when I was 9 (on a ZX Spectrum 128k)</a:t>
            </a:r>
          </a:p>
          <a:p>
            <a:pPr lvl="1"/>
            <a:r>
              <a:rPr lang="en-US" dirty="0" smtClean="0"/>
              <a:t>My laptop has 8Gb / ~16,000x more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Make various web / mobile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979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learn to code?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Great job prospects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Can make cool things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It’s fun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6343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sequence of characters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“Martin”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“123” </a:t>
            </a:r>
            <a:r>
              <a:rPr lang="en-US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292216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Erm</a:t>
            </a:r>
            <a:r>
              <a:rPr lang="en-US" dirty="0" smtClean="0"/>
              <a:t>…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2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3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“6”</a:t>
            </a:r>
            <a:r>
              <a:rPr lang="en-US" dirty="0" smtClean="0">
                <a:latin typeface="Consolas"/>
                <a:cs typeface="Consolas"/>
              </a:rPr>
              <a:t> !=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6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Go to </a:t>
            </a:r>
            <a:r>
              <a:rPr lang="en-US" dirty="0" smtClean="0">
                <a:hlinkClick r:id="rId3"/>
              </a:rPr>
              <a:t>www.codecademy.com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Stop when you earn the first </a:t>
            </a:r>
            <a:r>
              <a:rPr lang="en-US" dirty="0" smtClean="0"/>
              <a:t>badge.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539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 container for a bunch of stuff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myVariable</a:t>
            </a:r>
            <a:r>
              <a:rPr lang="en-US" dirty="0" smtClean="0">
                <a:latin typeface="Consolas"/>
                <a:cs typeface="Consolas"/>
              </a:rPr>
              <a:t> =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“some stuff”</a:t>
            </a:r>
            <a:r>
              <a:rPr lang="en-US" dirty="0" smtClean="0">
                <a:latin typeface="Consolas"/>
                <a:cs typeface="Consolas"/>
              </a:rPr>
              <a:t>;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Can be any type of object.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Can treat a bit like algebra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en-US" dirty="0" smtClean="0">
                <a:latin typeface="Consolas"/>
                <a:cs typeface="Consolas"/>
              </a:rPr>
              <a:t> x =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4</a:t>
            </a:r>
            <a:r>
              <a:rPr lang="en-US" dirty="0" smtClean="0">
                <a:latin typeface="Consolas"/>
                <a:cs typeface="Consolas"/>
              </a:rPr>
              <a:t>;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en-US" dirty="0" smtClean="0">
                <a:latin typeface="Consolas"/>
                <a:cs typeface="Consolas"/>
              </a:rPr>
              <a:t> y =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9</a:t>
            </a:r>
            <a:r>
              <a:rPr lang="en-US" dirty="0" smtClean="0">
                <a:latin typeface="Consolas"/>
                <a:cs typeface="Consolas"/>
              </a:rPr>
              <a:t>*x/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5</a:t>
            </a:r>
            <a:r>
              <a:rPr lang="en-US" dirty="0" smtClean="0">
                <a:latin typeface="Consolas"/>
                <a:cs typeface="Consolas"/>
              </a:rPr>
              <a:t>+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32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000090"/>
                </a:solidFill>
                <a:latin typeface="Consolas"/>
                <a:cs typeface="Consolas"/>
              </a:rPr>
              <a:t>alert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“The temperature in Fahrenheit is ” </a:t>
            </a:r>
            <a:r>
              <a:rPr lang="en-US" dirty="0" smtClean="0">
                <a:latin typeface="Consolas"/>
                <a:cs typeface="Consolas"/>
              </a:rPr>
              <a:t>+ y +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“ degrees”</a:t>
            </a:r>
            <a:r>
              <a:rPr lang="en-US" dirty="0" smtClean="0">
                <a:latin typeface="Consolas"/>
                <a:cs typeface="Consolas"/>
              </a:rPr>
              <a:t>); </a:t>
            </a:r>
            <a:r>
              <a:rPr lang="en-US" dirty="0" smtClean="0">
                <a:solidFill>
                  <a:srgbClr val="FFCE05"/>
                </a:solidFill>
                <a:latin typeface="Consolas"/>
                <a:cs typeface="Consolas"/>
              </a:rPr>
              <a:t>// discuss</a:t>
            </a:r>
          </a:p>
          <a:p>
            <a:pPr lvl="1"/>
            <a:endParaRPr lang="en-US" dirty="0" smtClean="0">
              <a:solidFill>
                <a:srgbClr val="FFCE05"/>
              </a:solidFill>
            </a:endParaRPr>
          </a:p>
          <a:p>
            <a:pPr marL="0" indent="0">
              <a:buNone/>
            </a:pPr>
            <a:r>
              <a:rPr lang="en-US" dirty="0" smtClean="0"/>
              <a:t>Have a practice on </a:t>
            </a:r>
            <a:r>
              <a:rPr lang="en-US" dirty="0" err="1" smtClean="0"/>
              <a:t>Codecademy</a:t>
            </a:r>
            <a:r>
              <a:rPr lang="en-US" dirty="0" smtClean="0"/>
              <a:t> ( 5 </a:t>
            </a:r>
            <a:r>
              <a:rPr lang="en-US" dirty="0" err="1" smtClean="0"/>
              <a:t>mins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12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439</TotalTime>
  <Words>768</Words>
  <Application>Microsoft Macintosh PowerPoint</Application>
  <PresentationFormat>On-screen Show (4:3)</PresentationFormat>
  <Paragraphs>327</Paragraphs>
  <Slides>41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Kids Code</vt:lpstr>
      <vt:lpstr>Schedule</vt:lpstr>
      <vt:lpstr>Introduction</vt:lpstr>
      <vt:lpstr>What will we learn today?</vt:lpstr>
      <vt:lpstr>Who am I?</vt:lpstr>
      <vt:lpstr>Why learn to code?</vt:lpstr>
      <vt:lpstr>Strings</vt:lpstr>
      <vt:lpstr>Numbers</vt:lpstr>
      <vt:lpstr>Variables</vt:lpstr>
      <vt:lpstr>Logic - Comparisons</vt:lpstr>
      <vt:lpstr>Logic - If</vt:lpstr>
      <vt:lpstr>Logic - Booleans</vt:lpstr>
      <vt:lpstr>Logic - Switch</vt:lpstr>
      <vt:lpstr>Loops</vt:lpstr>
      <vt:lpstr>Functions (and a bit of HTML)</vt:lpstr>
      <vt:lpstr>So, that’s the basics.</vt:lpstr>
      <vt:lpstr>Our web-app</vt:lpstr>
      <vt:lpstr>Getting started</vt:lpstr>
      <vt:lpstr>PowerPoint Presentation</vt:lpstr>
      <vt:lpstr>1. Bare Bones</vt:lpstr>
      <vt:lpstr>2.We need a search box </vt:lpstr>
      <vt:lpstr>3. We also need somewhere to put the images</vt:lpstr>
      <vt:lpstr>4. We need something to happen when we click the button</vt:lpstr>
      <vt:lpstr>5. Starting the JavaScript</vt:lpstr>
      <vt:lpstr>6. Do something</vt:lpstr>
      <vt:lpstr>7. Create the load the images function</vt:lpstr>
      <vt:lpstr>8. Set things up and fetch the data </vt:lpstr>
      <vt:lpstr>9. Loop and show</vt:lpstr>
      <vt:lpstr>10. Test it out!</vt:lpstr>
      <vt:lpstr>11. Display large image of first result</vt:lpstr>
      <vt:lpstr>12. Hmm… Lets tidy it up a bit</vt:lpstr>
      <vt:lpstr>13. Update on clicking thumbnail</vt:lpstr>
      <vt:lpstr>14. Done!</vt:lpstr>
      <vt:lpstr>Working with code</vt:lpstr>
      <vt:lpstr>PowerPoint Presentation</vt:lpstr>
      <vt:lpstr>PowerPoint Presentation</vt:lpstr>
      <vt:lpstr>PowerPoint Presentation</vt:lpstr>
      <vt:lpstr>PowerPoint Presentation</vt:lpstr>
      <vt:lpstr>Q&amp;A</vt:lpstr>
      <vt:lpstr>Your challenge is…</vt:lpstr>
      <vt:lpstr>Instructions</vt:lpstr>
    </vt:vector>
  </TitlesOfParts>
  <Company>MS Internet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Kids Code</dc:title>
  <dc:creator>Martin Saunders</dc:creator>
  <cp:lastModifiedBy>Martin Saunders</cp:lastModifiedBy>
  <cp:revision>91</cp:revision>
  <dcterms:created xsi:type="dcterms:W3CDTF">2012-02-04T22:51:19Z</dcterms:created>
  <dcterms:modified xsi:type="dcterms:W3CDTF">2013-03-12T21:41:11Z</dcterms:modified>
</cp:coreProperties>
</file>